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8"/>
  </p:notesMasterIdLst>
  <p:sldIdLst>
    <p:sldId id="256" r:id="rId2"/>
    <p:sldId id="258" r:id="rId3"/>
    <p:sldId id="259" r:id="rId4"/>
    <p:sldId id="337" r:id="rId5"/>
    <p:sldId id="339" r:id="rId6"/>
    <p:sldId id="311" r:id="rId7"/>
    <p:sldId id="341" r:id="rId8"/>
    <p:sldId id="343" r:id="rId9"/>
    <p:sldId id="344" r:id="rId10"/>
    <p:sldId id="340" r:id="rId11"/>
    <p:sldId id="309" r:id="rId12"/>
    <p:sldId id="342" r:id="rId13"/>
    <p:sldId id="300" r:id="rId14"/>
    <p:sldId id="312" r:id="rId15"/>
    <p:sldId id="313" r:id="rId16"/>
    <p:sldId id="314" r:id="rId17"/>
  </p:sldIdLst>
  <p:sldSz cx="9144000" cy="5143500" type="screen16x9"/>
  <p:notesSz cx="6858000" cy="9144000"/>
  <p:embeddedFontLst>
    <p:embeddedFont>
      <p:font typeface="Albert Sans" panose="020B0604020202020204" charset="0"/>
      <p:regular r:id="rId19"/>
      <p:bold r:id="rId20"/>
      <p:italic r:id="rId21"/>
      <p:boldItalic r:id="rId22"/>
    </p:embeddedFont>
    <p:embeddedFont>
      <p:font typeface="Algerian" panose="04020705040A02060702" pitchFamily="82" charset="0"/>
      <p:regular r:id="rId23"/>
    </p:embeddedFont>
    <p:embeddedFont>
      <p:font typeface="Arial Rounded MT Bold" panose="020F0704030504030204" pitchFamily="34" charset="0"/>
      <p:regular r:id="rId24"/>
    </p:embeddedFont>
    <p:embeddedFont>
      <p:font typeface="Bebas Neue" panose="020B0606020202050201" pitchFamily="34" charset="0"/>
      <p:regular r:id="rId25"/>
    </p:embeddedFont>
    <p:embeddedFont>
      <p:font typeface="Franklin Gothic Medium Cond" panose="020B0606030402020204" pitchFamily="34" charset="0"/>
      <p:regular r:id="rId26"/>
    </p:embeddedFont>
    <p:embeddedFont>
      <p:font typeface="Goudy Old Style" panose="02020502050305020303" pitchFamily="18" charset="0"/>
      <p:regular r:id="rId27"/>
      <p:bold r:id="rId28"/>
      <p:italic r:id="rId29"/>
    </p:embeddedFont>
    <p:embeddedFont>
      <p:font typeface="Segoe UI Emoji" panose="020B0502040204020203" pitchFamily="34" charset="0"/>
      <p:regular r:id="rId30"/>
    </p:embeddedFont>
    <p:embeddedFont>
      <p:font typeface="Sitka Text" pitchFamily="2" charset="0"/>
      <p:regular r:id="rId31"/>
      <p:bold r:id="rId32"/>
      <p:italic r:id="rId33"/>
      <p:boldItalic r:id="rId34"/>
    </p:embeddedFont>
    <p:embeddedFont>
      <p:font typeface="Sylfaen" panose="010A0502050306030303" pitchFamily="18" charset="0"/>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D3D9"/>
    <a:srgbClr val="000000"/>
    <a:srgbClr val="FF99FF"/>
    <a:srgbClr val="FC84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B48498-27F6-435A-BE7B-3F51154F2081}">
  <a:tblStyle styleId="{07B48498-27F6-435A-BE7B-3F51154F20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6C1882F-14B3-4EE3-B637-40ECEE68B9B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84" autoAdjust="0"/>
    <p:restoredTop sz="94660"/>
  </p:normalViewPr>
  <p:slideViewPr>
    <p:cSldViewPr>
      <p:cViewPr varScale="1">
        <p:scale>
          <a:sx n="119" d="100"/>
          <a:sy n="119" d="100"/>
        </p:scale>
        <p:origin x="672" y="9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085780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2df7c8325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2df7c8325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17341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2df7c8325a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2df7c8325a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80317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2df7c8325a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2df7c8325a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773111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5076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98391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5804A-198A-5CA1-2E22-9CB9FB4F20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D16854-C3E6-1C7D-F86B-382EB44FC3C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C4DE5E9-1F69-09F5-FD88-3DB6E0CC3DE1}"/>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025144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6"/>
            </a:gs>
            <a:gs pos="100000">
              <a:schemeClr val="accent1"/>
            </a:gs>
          </a:gsLst>
          <a:lin ang="5400700" scaled="0"/>
        </a:gradFill>
        <a:effectLst/>
      </p:bgPr>
    </p:bg>
    <p:spTree>
      <p:nvGrpSpPr>
        <p:cNvPr id="1" name="Shape 8"/>
        <p:cNvGrpSpPr/>
        <p:nvPr/>
      </p:nvGrpSpPr>
      <p:grpSpPr>
        <a:xfrm>
          <a:off x="0" y="0"/>
          <a:ext cx="0" cy="0"/>
          <a:chOff x="0" y="0"/>
          <a:chExt cx="0" cy="0"/>
        </a:xfrm>
      </p:grpSpPr>
      <p:sp>
        <p:nvSpPr>
          <p:cNvPr id="9" name="Google Shape;9;p2"/>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09050" y="1274763"/>
            <a:ext cx="3468900" cy="20394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4500" b="1">
                <a:latin typeface="Albert Sans"/>
                <a:ea typeface="Albert Sans"/>
                <a:cs typeface="Albert Sans"/>
                <a:sym typeface="Albert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09050" y="3314087"/>
            <a:ext cx="3468900" cy="402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6"/>
            </a:gs>
            <a:gs pos="100000">
              <a:schemeClr val="accent1"/>
            </a:gs>
          </a:gsLst>
          <a:lin ang="5400700" scaled="0"/>
        </a:gradFill>
        <a:effectLst/>
      </p:bgPr>
    </p:bg>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715100" y="980700"/>
            <a:ext cx="38568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a:endParaRPr/>
          </a:p>
        </p:txBody>
      </p:sp>
      <p:sp>
        <p:nvSpPr>
          <p:cNvPr id="38" name="Google Shape;38;p7"/>
          <p:cNvSpPr txBox="1">
            <a:spLocks noGrp="1"/>
          </p:cNvSpPr>
          <p:nvPr>
            <p:ph type="body" idx="1"/>
          </p:nvPr>
        </p:nvSpPr>
        <p:spPr>
          <a:xfrm>
            <a:off x="715100" y="1797300"/>
            <a:ext cx="3856800" cy="2365500"/>
          </a:xfrm>
          <a:prstGeom prst="rect">
            <a:avLst/>
          </a:prstGeom>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rtl="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
        <p:nvSpPr>
          <p:cNvPr id="39" name="Google Shape;39;p7"/>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a:spLocks noGrp="1"/>
          </p:cNvSpPr>
          <p:nvPr>
            <p:ph type="pic" idx="2"/>
          </p:nvPr>
        </p:nvSpPr>
        <p:spPr>
          <a:xfrm>
            <a:off x="4894575" y="966150"/>
            <a:ext cx="3211200" cy="3211200"/>
          </a:xfrm>
          <a:prstGeom prst="ellipse">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6"/>
            </a:gs>
            <a:gs pos="100000">
              <a:schemeClr val="accent1"/>
            </a:gs>
          </a:gsLst>
          <a:lin ang="5400700" scaled="0"/>
        </a:gradFill>
        <a:effectLst/>
      </p:bgPr>
    </p:bg>
    <p:spTree>
      <p:nvGrpSpPr>
        <p:cNvPr id="1" name="Shape 41"/>
        <p:cNvGrpSpPr/>
        <p:nvPr/>
      </p:nvGrpSpPr>
      <p:grpSpPr>
        <a:xfrm>
          <a:off x="0" y="0"/>
          <a:ext cx="0" cy="0"/>
          <a:chOff x="0" y="0"/>
          <a:chExt cx="0" cy="0"/>
        </a:xfrm>
      </p:grpSpPr>
      <p:sp>
        <p:nvSpPr>
          <p:cNvPr id="42" name="Google Shape;42;p8"/>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4" name="Google Shape;44;p8"/>
          <p:cNvSpPr/>
          <p:nvPr/>
        </p:nvSpPr>
        <p:spPr>
          <a:xfrm>
            <a:off x="930225" y="419187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a:off x="759938" y="671399"/>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913013" y="752400"/>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1397638" y="868950"/>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p:nvPr/>
        </p:nvSpPr>
        <p:spPr>
          <a:xfrm>
            <a:off x="715100" y="39371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rot="10800000">
            <a:off x="8069063" y="4112525"/>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rot="10800000">
            <a:off x="7676288" y="3791824"/>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0800000">
            <a:off x="7594863" y="4078474"/>
            <a:ext cx="151500" cy="151500"/>
          </a:xfrm>
          <a:prstGeom prst="ellipse">
            <a:avLst/>
          </a:prstGeom>
          <a:gradFill>
            <a:gsLst>
              <a:gs pos="0">
                <a:schemeClr val="dk2">
                  <a:alpha val="10000"/>
                </a:schemeClr>
              </a:gs>
              <a:gs pos="100000">
                <a:schemeClr val="lt1">
                  <a:alpha val="1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p:nvPr/>
        </p:nvSpPr>
        <p:spPr>
          <a:xfrm>
            <a:off x="7914825" y="6681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a:off x="8277400" y="10384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6"/>
            </a:gs>
            <a:gs pos="100000">
              <a:schemeClr val="accent1"/>
            </a:gs>
          </a:gsLst>
          <a:lin ang="5400700" scaled="0"/>
        </a:gradFill>
        <a:effectLst/>
      </p:bgPr>
    </p:bg>
    <p:spTree>
      <p:nvGrpSpPr>
        <p:cNvPr id="1" name="Shape 54"/>
        <p:cNvGrpSpPr/>
        <p:nvPr/>
      </p:nvGrpSpPr>
      <p:grpSpPr>
        <a:xfrm>
          <a:off x="0" y="0"/>
          <a:ext cx="0" cy="0"/>
          <a:chOff x="0" y="0"/>
          <a:chExt cx="0" cy="0"/>
        </a:xfrm>
      </p:grpSpPr>
      <p:sp>
        <p:nvSpPr>
          <p:cNvPr id="55" name="Google Shape;55;p9"/>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 name="Google Shape;57;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6"/>
            </a:gs>
            <a:gs pos="100000">
              <a:schemeClr val="accent1"/>
            </a:gs>
          </a:gsLst>
          <a:lin ang="5400700" scaled="0"/>
        </a:gradFill>
        <a:effectLst/>
      </p:bgPr>
    </p:bg>
    <p:spTree>
      <p:nvGrpSpPr>
        <p:cNvPr id="1" name="Shape 58"/>
        <p:cNvGrpSpPr/>
        <p:nvPr/>
      </p:nvGrpSpPr>
      <p:grpSpPr>
        <a:xfrm>
          <a:off x="0" y="0"/>
          <a:ext cx="0" cy="0"/>
          <a:chOff x="0" y="0"/>
          <a:chExt cx="0" cy="0"/>
        </a:xfrm>
      </p:grpSpPr>
      <p:sp>
        <p:nvSpPr>
          <p:cNvPr id="59" name="Google Shape;59;p10"/>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61" name="Google Shape;61;p10"/>
          <p:cNvSpPr/>
          <p:nvPr/>
        </p:nvSpPr>
        <p:spPr>
          <a:xfrm>
            <a:off x="930225" y="419187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0"/>
          <p:cNvSpPr/>
          <p:nvPr/>
        </p:nvSpPr>
        <p:spPr>
          <a:xfrm>
            <a:off x="715100" y="39371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0"/>
          <p:cNvSpPr/>
          <p:nvPr/>
        </p:nvSpPr>
        <p:spPr>
          <a:xfrm>
            <a:off x="7914825" y="6681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0"/>
          <p:cNvSpPr/>
          <p:nvPr/>
        </p:nvSpPr>
        <p:spPr>
          <a:xfrm>
            <a:off x="8277400" y="10384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chemeClr val="accent6"/>
            </a:gs>
            <a:gs pos="100000">
              <a:schemeClr val="accent1"/>
            </a:gs>
          </a:gsLst>
          <a:lin ang="16200038" scaled="0"/>
        </a:gradFill>
        <a:effectLst/>
      </p:bgPr>
    </p:bg>
    <p:spTree>
      <p:nvGrpSpPr>
        <p:cNvPr id="1" name="Shape 76"/>
        <p:cNvGrpSpPr/>
        <p:nvPr/>
      </p:nvGrpSpPr>
      <p:grpSpPr>
        <a:xfrm>
          <a:off x="0" y="0"/>
          <a:ext cx="0" cy="0"/>
          <a:chOff x="0" y="0"/>
          <a:chExt cx="0" cy="0"/>
        </a:xfrm>
      </p:grpSpPr>
      <p:sp>
        <p:nvSpPr>
          <p:cNvPr id="77" name="Google Shape;77;p13"/>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txBox="1">
            <a:spLocks noGrp="1"/>
          </p:cNvSpPr>
          <p:nvPr>
            <p:ph type="title" hasCustomPrompt="1"/>
          </p:nvPr>
        </p:nvSpPr>
        <p:spPr>
          <a:xfrm>
            <a:off x="715100" y="11992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subTitle" idx="1"/>
          </p:nvPr>
        </p:nvSpPr>
        <p:spPr>
          <a:xfrm>
            <a:off x="1364300" y="11992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0" name="Google Shape;80;p13"/>
          <p:cNvSpPr txBox="1">
            <a:spLocks noGrp="1"/>
          </p:cNvSpPr>
          <p:nvPr>
            <p:ph type="title" idx="2"/>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a:endParaRPr/>
          </a:p>
        </p:txBody>
      </p:sp>
      <p:sp>
        <p:nvSpPr>
          <p:cNvPr id="81" name="Google Shape;81;p13"/>
          <p:cNvSpPr txBox="1">
            <a:spLocks noGrp="1"/>
          </p:cNvSpPr>
          <p:nvPr>
            <p:ph type="title" idx="3" hasCustomPrompt="1"/>
          </p:nvPr>
        </p:nvSpPr>
        <p:spPr>
          <a:xfrm>
            <a:off x="715100" y="17230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subTitle" idx="4"/>
          </p:nvPr>
        </p:nvSpPr>
        <p:spPr>
          <a:xfrm>
            <a:off x="1364300" y="17230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3" name="Google Shape;83;p13"/>
          <p:cNvSpPr txBox="1">
            <a:spLocks noGrp="1"/>
          </p:cNvSpPr>
          <p:nvPr>
            <p:ph type="title" idx="5" hasCustomPrompt="1"/>
          </p:nvPr>
        </p:nvSpPr>
        <p:spPr>
          <a:xfrm>
            <a:off x="715100" y="22468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6"/>
          </p:nvPr>
        </p:nvSpPr>
        <p:spPr>
          <a:xfrm>
            <a:off x="1364300" y="22468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5" name="Google Shape;85;p13"/>
          <p:cNvSpPr txBox="1">
            <a:spLocks noGrp="1"/>
          </p:cNvSpPr>
          <p:nvPr>
            <p:ph type="title" idx="7" hasCustomPrompt="1"/>
          </p:nvPr>
        </p:nvSpPr>
        <p:spPr>
          <a:xfrm>
            <a:off x="715100" y="27706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8"/>
          </p:nvPr>
        </p:nvSpPr>
        <p:spPr>
          <a:xfrm>
            <a:off x="1364300" y="27706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7" name="Google Shape;87;p13"/>
          <p:cNvSpPr txBox="1">
            <a:spLocks noGrp="1"/>
          </p:cNvSpPr>
          <p:nvPr>
            <p:ph type="title" idx="9" hasCustomPrompt="1"/>
          </p:nvPr>
        </p:nvSpPr>
        <p:spPr>
          <a:xfrm>
            <a:off x="715100" y="32944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subTitle" idx="13"/>
          </p:nvPr>
        </p:nvSpPr>
        <p:spPr>
          <a:xfrm>
            <a:off x="1364300" y="32944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9" name="Google Shape;89;p13"/>
          <p:cNvSpPr txBox="1">
            <a:spLocks noGrp="1"/>
          </p:cNvSpPr>
          <p:nvPr>
            <p:ph type="title" idx="14" hasCustomPrompt="1"/>
          </p:nvPr>
        </p:nvSpPr>
        <p:spPr>
          <a:xfrm>
            <a:off x="715100" y="3818200"/>
            <a:ext cx="649200" cy="523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15"/>
          </p:nvPr>
        </p:nvSpPr>
        <p:spPr>
          <a:xfrm>
            <a:off x="1364300" y="3818200"/>
            <a:ext cx="7064700" cy="523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20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64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5100" y="1199200"/>
            <a:ext cx="7713900" cy="3409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6" r:id="rId5"/>
    <p:sldLayoutId id="2147483659"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7" name="Google Shape;187;p26"/>
          <p:cNvGrpSpPr/>
          <p:nvPr/>
        </p:nvGrpSpPr>
        <p:grpSpPr>
          <a:xfrm>
            <a:off x="2945659" y="1145267"/>
            <a:ext cx="3211436" cy="3211451"/>
            <a:chOff x="1190500" y="238125"/>
            <a:chExt cx="5237175" cy="5237200"/>
          </a:xfrm>
        </p:grpSpPr>
        <p:sp>
          <p:nvSpPr>
            <p:cNvPr id="188" name="Google Shape;188;p26"/>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6"/>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26"/>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1" name="Google Shape;191;p26"/>
          <p:cNvSpPr/>
          <p:nvPr/>
        </p:nvSpPr>
        <p:spPr>
          <a:xfrm>
            <a:off x="5138850" y="1617975"/>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26"/>
          <p:cNvSpPr/>
          <p:nvPr/>
        </p:nvSpPr>
        <p:spPr>
          <a:xfrm>
            <a:off x="5265738" y="3637645"/>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26"/>
          <p:cNvSpPr/>
          <p:nvPr/>
        </p:nvSpPr>
        <p:spPr>
          <a:xfrm>
            <a:off x="7900100" y="2301100"/>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26"/>
          <p:cNvSpPr/>
          <p:nvPr/>
        </p:nvSpPr>
        <p:spPr>
          <a:xfrm>
            <a:off x="7851050" y="2487800"/>
            <a:ext cx="151500" cy="151500"/>
          </a:xfrm>
          <a:prstGeom prst="ellipse">
            <a:avLst/>
          </a:prstGeom>
          <a:gradFill>
            <a:gsLst>
              <a:gs pos="0">
                <a:schemeClr val="dk2">
                  <a:alpha val="10000"/>
                </a:schemeClr>
              </a:gs>
              <a:gs pos="100000">
                <a:schemeClr val="lt1">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26"/>
          <p:cNvSpPr/>
          <p:nvPr/>
        </p:nvSpPr>
        <p:spPr>
          <a:xfrm>
            <a:off x="6029650" y="3534425"/>
            <a:ext cx="105900" cy="105900"/>
          </a:xfrm>
          <a:prstGeom prst="ellipse">
            <a:avLst/>
          </a:prstGeom>
          <a:gradFill>
            <a:gsLst>
              <a:gs pos="0">
                <a:schemeClr val="dk2">
                  <a:alpha val="10000"/>
                </a:schemeClr>
              </a:gs>
              <a:gs pos="100000">
                <a:schemeClr val="lt1">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26"/>
          <p:cNvSpPr/>
          <p:nvPr/>
        </p:nvSpPr>
        <p:spPr>
          <a:xfrm>
            <a:off x="5623475" y="1734525"/>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26"/>
          <p:cNvSpPr/>
          <p:nvPr/>
        </p:nvSpPr>
        <p:spPr>
          <a:xfrm>
            <a:off x="7655900" y="1123275"/>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250;p35"/>
          <p:cNvSpPr txBox="1">
            <a:spLocks noGrp="1"/>
          </p:cNvSpPr>
          <p:nvPr>
            <p:ph type="ctrTitle"/>
          </p:nvPr>
        </p:nvSpPr>
        <p:spPr>
          <a:xfrm>
            <a:off x="2267744" y="28189"/>
            <a:ext cx="4455282" cy="2003289"/>
          </a:xfrm>
          <a:prstGeom prst="rect">
            <a:avLst/>
          </a:prstGeom>
        </p:spPr>
        <p:txBody>
          <a:bodyPr spcFirstLastPara="1" wrap="square" lIns="91425" tIns="91425" rIns="91425" bIns="91425" anchor="b" anchorCtr="0">
            <a:noAutofit/>
          </a:bodyPr>
          <a:lstStyle/>
          <a:p>
            <a:pPr algn="ctr"/>
            <a:br>
              <a:rPr lang="en-IN" sz="2800" dirty="0"/>
            </a:br>
            <a:r>
              <a:rPr lang="en-US" sz="1400" b="1" dirty="0">
                <a:solidFill>
                  <a:schemeClr val="tx1">
                    <a:lumMod val="50000"/>
                  </a:schemeClr>
                </a:solidFill>
                <a:latin typeface="Times New Roman" pitchFamily="18" charset="0"/>
                <a:cs typeface="Times New Roman" pitchFamily="18" charset="0"/>
              </a:rPr>
              <a:t>DEPARTMENT OF AI&amp;DS ENGINEERING</a:t>
            </a:r>
            <a:br>
              <a:rPr lang="en-IN" sz="1400" dirty="0">
                <a:solidFill>
                  <a:schemeClr val="tx1">
                    <a:lumMod val="50000"/>
                  </a:schemeClr>
                </a:solidFill>
                <a:latin typeface="Times New Roman" pitchFamily="18" charset="0"/>
                <a:cs typeface="Times New Roman" pitchFamily="18" charset="0"/>
              </a:rPr>
            </a:br>
            <a:r>
              <a:rPr lang="en-US" sz="1400" b="1" dirty="0">
                <a:solidFill>
                  <a:schemeClr val="tx1">
                    <a:lumMod val="50000"/>
                  </a:schemeClr>
                </a:solidFill>
                <a:latin typeface="Times New Roman" pitchFamily="18" charset="0"/>
                <a:cs typeface="Times New Roman" pitchFamily="18" charset="0"/>
              </a:rPr>
              <a:t>DR. D. Y. PATIL INSTITUTE OF TECHNOLOGY,</a:t>
            </a:r>
            <a:br>
              <a:rPr lang="en-US" sz="1400" b="1" dirty="0">
                <a:solidFill>
                  <a:schemeClr val="tx1">
                    <a:lumMod val="50000"/>
                  </a:schemeClr>
                </a:solidFill>
                <a:latin typeface="Times New Roman" pitchFamily="18" charset="0"/>
                <a:cs typeface="Times New Roman" pitchFamily="18" charset="0"/>
              </a:rPr>
            </a:br>
            <a:r>
              <a:rPr lang="en-US" sz="1400" b="1" dirty="0">
                <a:solidFill>
                  <a:schemeClr val="tx1">
                    <a:lumMod val="50000"/>
                  </a:schemeClr>
                </a:solidFill>
                <a:latin typeface="Times New Roman" pitchFamily="18" charset="0"/>
                <a:cs typeface="Times New Roman" pitchFamily="18" charset="0"/>
              </a:rPr>
              <a:t> PIMPRI, PUNE</a:t>
            </a:r>
            <a:br>
              <a:rPr lang="en-IN" sz="1400" b="1" dirty="0">
                <a:solidFill>
                  <a:schemeClr val="tx1">
                    <a:lumMod val="50000"/>
                  </a:schemeClr>
                </a:solidFill>
                <a:latin typeface="Times New Roman" pitchFamily="18" charset="0"/>
                <a:cs typeface="Times New Roman" pitchFamily="18" charset="0"/>
              </a:rPr>
            </a:br>
            <a:endParaRPr sz="1400" dirty="0">
              <a:solidFill>
                <a:schemeClr val="tx1">
                  <a:lumMod val="50000"/>
                </a:schemeClr>
              </a:solidFill>
              <a:latin typeface="Times New Roman" pitchFamily="18" charset="0"/>
              <a:ea typeface="Montserrat"/>
              <a:cs typeface="Times New Roman" pitchFamily="18" charset="0"/>
              <a:sym typeface="Montserrat"/>
            </a:endParaRPr>
          </a:p>
        </p:txBody>
      </p:sp>
      <p:sp>
        <p:nvSpPr>
          <p:cNvPr id="59" name="TextBox 58"/>
          <p:cNvSpPr txBox="1"/>
          <p:nvPr/>
        </p:nvSpPr>
        <p:spPr>
          <a:xfrm>
            <a:off x="986981" y="1767715"/>
            <a:ext cx="7128792" cy="2246769"/>
          </a:xfrm>
          <a:prstGeom prst="rect">
            <a:avLst/>
          </a:prstGeom>
          <a:noFill/>
          <a:effectLst/>
        </p:spPr>
        <p:txBody>
          <a:bodyPr wrap="square" rtlCol="0">
            <a:spAutoFit/>
          </a:bodyPr>
          <a:lstStyle/>
          <a:p>
            <a:pPr algn="ctr"/>
            <a:endParaRPr lang="en-US" sz="2400" b="1" dirty="0">
              <a:solidFill>
                <a:schemeClr val="accent2"/>
              </a:solidFill>
              <a:latin typeface="Albert Sans" charset="0"/>
              <a:cs typeface="Times New Roman" pitchFamily="18" charset="0"/>
            </a:endParaRPr>
          </a:p>
          <a:p>
            <a:pPr algn="ctr"/>
            <a:endParaRPr lang="en-US" sz="2400" b="1" dirty="0">
              <a:solidFill>
                <a:schemeClr val="accent2">
                  <a:lumMod val="50000"/>
                </a:schemeClr>
              </a:solidFill>
              <a:latin typeface="Albert Sans" charset="0"/>
              <a:cs typeface="Times New Roman" pitchFamily="18" charset="0"/>
            </a:endParaRPr>
          </a:p>
          <a:p>
            <a:pPr algn="ctr"/>
            <a:r>
              <a:rPr lang="en-US" sz="2400" b="0" i="0" u="sng" dirty="0">
                <a:effectLst/>
                <a:latin typeface="Söhne"/>
              </a:rPr>
              <a:t>Gesture-Powered Presentations: Navigate, </a:t>
            </a:r>
          </a:p>
          <a:p>
            <a:pPr algn="ctr"/>
            <a:r>
              <a:rPr lang="en-US" sz="2400" b="0" i="0" u="sng" dirty="0">
                <a:effectLst/>
                <a:latin typeface="Söhne"/>
              </a:rPr>
              <a:t>Command, and Create with Your Hands!</a:t>
            </a:r>
            <a:endParaRPr lang="en-US" sz="2400" u="sng" dirty="0"/>
          </a:p>
          <a:p>
            <a:pPr algn="ctr"/>
            <a:endParaRPr lang="en-US" sz="2000" b="1" dirty="0">
              <a:solidFill>
                <a:schemeClr val="accent2"/>
              </a:solidFill>
              <a:latin typeface="Albert Sans" charset="0"/>
              <a:cs typeface="Times New Roman" pitchFamily="18" charset="0"/>
            </a:endParaRPr>
          </a:p>
          <a:p>
            <a:endParaRPr lang="en-IN" sz="2400" b="1" dirty="0">
              <a:solidFill>
                <a:schemeClr val="accent2">
                  <a:lumMod val="50000"/>
                </a:schemeClr>
              </a:solidFill>
              <a:latin typeface="Albert Sans" charset="0"/>
              <a:cs typeface="Times New Roman" pitchFamily="18" charset="0"/>
            </a:endParaRPr>
          </a:p>
        </p:txBody>
      </p:sp>
      <p:grpSp>
        <p:nvGrpSpPr>
          <p:cNvPr id="60" name="Google Shape;271;p28"/>
          <p:cNvGrpSpPr/>
          <p:nvPr/>
        </p:nvGrpSpPr>
        <p:grpSpPr>
          <a:xfrm>
            <a:off x="7543744" y="621271"/>
            <a:ext cx="835737" cy="835737"/>
            <a:chOff x="7774163" y="804325"/>
            <a:chExt cx="587100" cy="587100"/>
          </a:xfrm>
        </p:grpSpPr>
        <p:sp>
          <p:nvSpPr>
            <p:cNvPr id="61" name="Google Shape;272;p28"/>
            <p:cNvSpPr/>
            <p:nvPr/>
          </p:nvSpPr>
          <p:spPr>
            <a:xfrm>
              <a:off x="7774163" y="8043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273;p28"/>
            <p:cNvSpPr/>
            <p:nvPr/>
          </p:nvSpPr>
          <p:spPr>
            <a:xfrm>
              <a:off x="7845113" y="875275"/>
              <a:ext cx="445200" cy="445200"/>
            </a:xfrm>
            <a:prstGeom prst="ellipse">
              <a:avLst/>
            </a:prstGeom>
            <a:gradFill>
              <a:gsLst>
                <a:gs pos="0">
                  <a:schemeClr val="accent3"/>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3" name="Google Shape;274;p28"/>
            <p:cNvGrpSpPr/>
            <p:nvPr/>
          </p:nvGrpSpPr>
          <p:grpSpPr>
            <a:xfrm>
              <a:off x="7941423" y="971571"/>
              <a:ext cx="252594" cy="252615"/>
              <a:chOff x="-44924250" y="3206000"/>
              <a:chExt cx="300100" cy="300125"/>
            </a:xfrm>
          </p:grpSpPr>
          <p:sp>
            <p:nvSpPr>
              <p:cNvPr id="64" name="Google Shape;275;p2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276;p2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277;p2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78;p2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279;p2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69" name="Google Shape;270;p28"/>
          <p:cNvSpPr/>
          <p:nvPr/>
        </p:nvSpPr>
        <p:spPr>
          <a:xfrm>
            <a:off x="7546742" y="1123275"/>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96;p29"/>
          <p:cNvSpPr/>
          <p:nvPr/>
        </p:nvSpPr>
        <p:spPr>
          <a:xfrm>
            <a:off x="7227139" y="941594"/>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1" name="Google Shape;271;p28"/>
          <p:cNvGrpSpPr/>
          <p:nvPr/>
        </p:nvGrpSpPr>
        <p:grpSpPr>
          <a:xfrm>
            <a:off x="668908" y="612335"/>
            <a:ext cx="835737" cy="835737"/>
            <a:chOff x="7774163" y="804325"/>
            <a:chExt cx="587100" cy="587100"/>
          </a:xfrm>
        </p:grpSpPr>
        <p:sp>
          <p:nvSpPr>
            <p:cNvPr id="72" name="Google Shape;272;p28"/>
            <p:cNvSpPr/>
            <p:nvPr/>
          </p:nvSpPr>
          <p:spPr>
            <a:xfrm>
              <a:off x="7774163" y="8043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273;p28"/>
            <p:cNvSpPr/>
            <p:nvPr/>
          </p:nvSpPr>
          <p:spPr>
            <a:xfrm>
              <a:off x="7845113" y="875275"/>
              <a:ext cx="445200" cy="445200"/>
            </a:xfrm>
            <a:prstGeom prst="ellipse">
              <a:avLst/>
            </a:prstGeom>
            <a:gradFill>
              <a:gsLst>
                <a:gs pos="0">
                  <a:schemeClr val="accent3"/>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 name="Google Shape;274;p28"/>
            <p:cNvGrpSpPr/>
            <p:nvPr/>
          </p:nvGrpSpPr>
          <p:grpSpPr>
            <a:xfrm>
              <a:off x="7941423" y="971571"/>
              <a:ext cx="252594" cy="252615"/>
              <a:chOff x="-44924250" y="3206000"/>
              <a:chExt cx="300100" cy="300125"/>
            </a:xfrm>
          </p:grpSpPr>
          <p:sp>
            <p:nvSpPr>
              <p:cNvPr id="75" name="Google Shape;275;p2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276;p2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77;p2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278;p2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279;p2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80" name="Google Shape;296;p29"/>
          <p:cNvSpPr/>
          <p:nvPr/>
        </p:nvSpPr>
        <p:spPr>
          <a:xfrm>
            <a:off x="1277706" y="878361"/>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270;p28"/>
          <p:cNvSpPr/>
          <p:nvPr/>
        </p:nvSpPr>
        <p:spPr>
          <a:xfrm>
            <a:off x="946326" y="1268652"/>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236;p26"/>
          <p:cNvSpPr/>
          <p:nvPr/>
        </p:nvSpPr>
        <p:spPr>
          <a:xfrm>
            <a:off x="1833140" y="2193249"/>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365;p32"/>
          <p:cNvSpPr/>
          <p:nvPr/>
        </p:nvSpPr>
        <p:spPr>
          <a:xfrm>
            <a:off x="2040890" y="2334999"/>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294;p29"/>
          <p:cNvSpPr/>
          <p:nvPr/>
        </p:nvSpPr>
        <p:spPr>
          <a:xfrm>
            <a:off x="1619672" y="3936867"/>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Title 1">
            <a:extLst>
              <a:ext uri="{FF2B5EF4-FFF2-40B4-BE49-F238E27FC236}">
                <a16:creationId xmlns:a16="http://schemas.microsoft.com/office/drawing/2014/main" id="{84539861-A28B-4B25-843D-AC8F9E3B4900}"/>
              </a:ext>
            </a:extLst>
          </p:cNvPr>
          <p:cNvSpPr txBox="1">
            <a:spLocks/>
          </p:cNvSpPr>
          <p:nvPr/>
        </p:nvSpPr>
        <p:spPr>
          <a:xfrm>
            <a:off x="865392" y="1746292"/>
            <a:ext cx="7128792" cy="776675"/>
          </a:xfrm>
          <a:prstGeom prst="rect">
            <a:avLst/>
          </a:prstGeom>
          <a:solidFill>
            <a:srgbClr val="005EA4"/>
          </a:solidFill>
          <a:ln>
            <a:solidFill>
              <a:schemeClr val="bg1"/>
            </a:solidFill>
          </a:ln>
        </p:spPr>
        <p:style>
          <a:lnRef idx="2">
            <a:schemeClr val="dk1"/>
          </a:lnRef>
          <a:fillRef idx="1">
            <a:schemeClr val="lt1"/>
          </a:fillRef>
          <a:effectRef idx="0">
            <a:schemeClr val="dk1"/>
          </a:effectRef>
          <a:fontRef idx="minor">
            <a:schemeClr val="dk1"/>
          </a:fontRef>
        </p:style>
        <p:txBody>
          <a:bodyPr vert="horz" lIns="91440" tIns="45720" rIns="91440" bIns="45720" rtlCol="0" anchor="ctr">
            <a:normAutofit/>
          </a:bodyPr>
          <a:lstStyle>
            <a:defPPr>
              <a:defRPr lang="en-US"/>
            </a:defPPr>
            <a:lvl1pPr algn="l" rtl="0" eaLnBrk="0" fontAlgn="base" hangingPunct="0">
              <a:spcBef>
                <a:spcPct val="0"/>
              </a:spcBef>
              <a:spcAft>
                <a:spcPct val="0"/>
              </a:spcAft>
              <a:defRPr kern="1200">
                <a:solidFill>
                  <a:schemeClr val="dk1"/>
                </a:solidFill>
                <a:latin typeface="+mn-lt"/>
                <a:ea typeface="+mn-ea"/>
                <a:cs typeface="+mn-cs"/>
              </a:defRPr>
            </a:lvl1pPr>
            <a:lvl2pPr marL="457200" algn="l" rtl="0" eaLnBrk="0" fontAlgn="base" hangingPunct="0">
              <a:spcBef>
                <a:spcPct val="0"/>
              </a:spcBef>
              <a:spcAft>
                <a:spcPct val="0"/>
              </a:spcAft>
              <a:defRPr kern="1200">
                <a:solidFill>
                  <a:schemeClr val="dk1"/>
                </a:solidFill>
                <a:latin typeface="+mn-lt"/>
                <a:ea typeface="+mn-ea"/>
                <a:cs typeface="+mn-cs"/>
              </a:defRPr>
            </a:lvl2pPr>
            <a:lvl3pPr marL="914400" algn="l" rtl="0" eaLnBrk="0" fontAlgn="base" hangingPunct="0">
              <a:spcBef>
                <a:spcPct val="0"/>
              </a:spcBef>
              <a:spcAft>
                <a:spcPct val="0"/>
              </a:spcAft>
              <a:defRPr kern="1200">
                <a:solidFill>
                  <a:schemeClr val="dk1"/>
                </a:solidFill>
                <a:latin typeface="+mn-lt"/>
                <a:ea typeface="+mn-ea"/>
                <a:cs typeface="+mn-cs"/>
              </a:defRPr>
            </a:lvl3pPr>
            <a:lvl4pPr marL="1371600" algn="l" rtl="0" eaLnBrk="0" fontAlgn="base" hangingPunct="0">
              <a:spcBef>
                <a:spcPct val="0"/>
              </a:spcBef>
              <a:spcAft>
                <a:spcPct val="0"/>
              </a:spcAft>
              <a:defRPr kern="1200">
                <a:solidFill>
                  <a:schemeClr val="dk1"/>
                </a:solidFill>
                <a:latin typeface="+mn-lt"/>
                <a:ea typeface="+mn-ea"/>
                <a:cs typeface="+mn-cs"/>
              </a:defRPr>
            </a:lvl4pPr>
            <a:lvl5pPr marL="1828800" algn="l" rtl="0" eaLnBrk="0" fontAlgn="base" hangingPunct="0">
              <a:spcBef>
                <a:spcPct val="0"/>
              </a:spcBef>
              <a:spcAft>
                <a:spcPct val="0"/>
              </a:spcAft>
              <a:defRPr kern="1200">
                <a:solidFill>
                  <a:schemeClr val="dk1"/>
                </a:solidFill>
                <a:latin typeface="+mn-lt"/>
                <a:ea typeface="+mn-ea"/>
                <a:cs typeface="+mn-cs"/>
              </a:defRPr>
            </a:lvl5pPr>
            <a:lvl6pPr marL="2286000" algn="l" defTabSz="914400" rtl="0" eaLnBrk="1" latinLnBrk="0" hangingPunct="1">
              <a:defRPr kern="1200">
                <a:solidFill>
                  <a:schemeClr val="dk1"/>
                </a:solidFill>
                <a:latin typeface="+mn-lt"/>
                <a:ea typeface="+mn-ea"/>
                <a:cs typeface="+mn-cs"/>
              </a:defRPr>
            </a:lvl6pPr>
            <a:lvl7pPr marL="2743200" algn="l" defTabSz="914400" rtl="0" eaLnBrk="1" latinLnBrk="0" hangingPunct="1">
              <a:defRPr kern="1200">
                <a:solidFill>
                  <a:schemeClr val="dk1"/>
                </a:solidFill>
                <a:latin typeface="+mn-lt"/>
                <a:ea typeface="+mn-ea"/>
                <a:cs typeface="+mn-cs"/>
              </a:defRPr>
            </a:lvl7pPr>
            <a:lvl8pPr marL="3200400" algn="l" defTabSz="914400" rtl="0" eaLnBrk="1" latinLnBrk="0" hangingPunct="1">
              <a:defRPr kern="1200">
                <a:solidFill>
                  <a:schemeClr val="dk1"/>
                </a:solidFill>
                <a:latin typeface="+mn-lt"/>
                <a:ea typeface="+mn-ea"/>
                <a:cs typeface="+mn-cs"/>
              </a:defRPr>
            </a:lvl8pPr>
            <a:lvl9pPr marL="3657600" algn="l" defTabSz="914400" rtl="0" eaLnBrk="1" latinLnBrk="0" hangingPunct="1">
              <a:defRPr kern="1200">
                <a:solidFill>
                  <a:schemeClr val="dk1"/>
                </a:solidFill>
                <a:latin typeface="+mn-lt"/>
                <a:ea typeface="+mn-ea"/>
                <a:cs typeface="+mn-cs"/>
              </a:defRPr>
            </a:lvl9pPr>
          </a:lstStyle>
          <a:p>
            <a:pPr algn="ctr"/>
            <a:r>
              <a:rPr lang="en-US" sz="1800" dirty="0">
                <a:solidFill>
                  <a:schemeClr val="accent4"/>
                </a:solidFill>
                <a:latin typeface="Times New Roman" panose="02020603050405020304" pitchFamily="18" charset="0"/>
                <a:cs typeface="Times New Roman" panose="02020603050405020304" pitchFamily="18" charset="0"/>
              </a:rPr>
              <a:t>Project Based Learning II (217533)</a:t>
            </a:r>
          </a:p>
          <a:p>
            <a:pPr algn="ctr"/>
            <a:r>
              <a:rPr lang="en-US" dirty="0">
                <a:solidFill>
                  <a:schemeClr val="accent4"/>
                </a:solidFill>
                <a:latin typeface="Times New Roman" panose="02020603050405020304" pitchFamily="18" charset="0"/>
                <a:cs typeface="Times New Roman" panose="02020603050405020304" pitchFamily="18" charset="0"/>
              </a:rPr>
              <a:t>Second Year (B.E.-AI&amp;DS)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4A344-B323-493B-3D8A-E98A48BD7E5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3F8F352-CD10-F65F-F2ED-DE9D87AD319A}"/>
              </a:ext>
            </a:extLst>
          </p:cNvPr>
          <p:cNvSpPr txBox="1"/>
          <p:nvPr/>
        </p:nvSpPr>
        <p:spPr>
          <a:xfrm>
            <a:off x="1547664" y="555525"/>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ADVANTAGES</a:t>
            </a:r>
            <a:endParaRPr lang="en-IN" sz="3200" b="1" dirty="0">
              <a:solidFill>
                <a:schemeClr val="tx1">
                  <a:lumMod val="75000"/>
                </a:schemeClr>
              </a:solidFill>
              <a:latin typeface="Albert Sans" charset="0"/>
            </a:endParaRPr>
          </a:p>
        </p:txBody>
      </p:sp>
      <p:sp>
        <p:nvSpPr>
          <p:cNvPr id="4" name="TextBox 3">
            <a:extLst>
              <a:ext uri="{FF2B5EF4-FFF2-40B4-BE49-F238E27FC236}">
                <a16:creationId xmlns:a16="http://schemas.microsoft.com/office/drawing/2014/main" id="{DAB515BF-8B88-5336-F65C-531C5BBBEC98}"/>
              </a:ext>
            </a:extLst>
          </p:cNvPr>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 10</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D4FF588E-EE7F-2BDD-5DD1-EFD848D3D3B1}"/>
              </a:ext>
            </a:extLst>
          </p:cNvPr>
          <p:cNvSpPr txBox="1"/>
          <p:nvPr/>
        </p:nvSpPr>
        <p:spPr>
          <a:xfrm>
            <a:off x="467544" y="1203598"/>
            <a:ext cx="8496944" cy="738664"/>
          </a:xfrm>
          <a:prstGeom prst="rect">
            <a:avLst/>
          </a:prstGeom>
          <a:noFill/>
        </p:spPr>
        <p:txBody>
          <a:bodyPr wrap="square">
            <a:spAutoFit/>
          </a:bodyPr>
          <a:lstStyle/>
          <a:p>
            <a:r>
              <a:rPr lang="en-US" dirty="0">
                <a:solidFill>
                  <a:schemeClr val="accent2">
                    <a:lumMod val="50000"/>
                  </a:schemeClr>
                </a:solidFill>
              </a:rPr>
              <a:t>Hand gestures, air pen drawing, and voice control in presentations offer engagement, accessibility, natural interaction, dynamic visuals, multitasking, professionalism, efficiency, reduced device dependency, innovation, and a global reach. Add more two points</a:t>
            </a:r>
            <a:endParaRPr lang="en-IN" dirty="0">
              <a:solidFill>
                <a:schemeClr val="accent2">
                  <a:lumMod val="50000"/>
                </a:schemeClr>
              </a:solidFill>
            </a:endParaRPr>
          </a:p>
        </p:txBody>
      </p:sp>
      <p:sp>
        <p:nvSpPr>
          <p:cNvPr id="7" name="TextBox 6">
            <a:extLst>
              <a:ext uri="{FF2B5EF4-FFF2-40B4-BE49-F238E27FC236}">
                <a16:creationId xmlns:a16="http://schemas.microsoft.com/office/drawing/2014/main" id="{82708CEB-345E-260D-C8A3-8B6B77FFC872}"/>
              </a:ext>
            </a:extLst>
          </p:cNvPr>
          <p:cNvSpPr txBox="1"/>
          <p:nvPr/>
        </p:nvSpPr>
        <p:spPr>
          <a:xfrm>
            <a:off x="467544" y="1968281"/>
            <a:ext cx="7992888" cy="523220"/>
          </a:xfrm>
          <a:prstGeom prst="rect">
            <a:avLst/>
          </a:prstGeom>
          <a:noFill/>
        </p:spPr>
        <p:txBody>
          <a:bodyPr wrap="square">
            <a:spAutoFit/>
          </a:bodyPr>
          <a:lstStyle/>
          <a:p>
            <a:r>
              <a:rPr lang="en-US" b="1" dirty="0">
                <a:solidFill>
                  <a:schemeClr val="accent2">
                    <a:lumMod val="50000"/>
                  </a:schemeClr>
                </a:solidFill>
              </a:rPr>
              <a:t>Audience Connection</a:t>
            </a:r>
            <a:r>
              <a:rPr lang="en-US" dirty="0"/>
              <a:t>: </a:t>
            </a:r>
            <a:r>
              <a:rPr lang="en-US" dirty="0">
                <a:solidFill>
                  <a:schemeClr val="tx2">
                    <a:lumMod val="50000"/>
                  </a:schemeClr>
                </a:solidFill>
              </a:rPr>
              <a:t>These technologies foster a stronger connection between the presenter and the audience by allowing a more immersive and participative experience.</a:t>
            </a:r>
            <a:endParaRPr lang="en-IN" dirty="0">
              <a:solidFill>
                <a:schemeClr val="tx2">
                  <a:lumMod val="50000"/>
                </a:schemeClr>
              </a:solidFill>
            </a:endParaRPr>
          </a:p>
        </p:txBody>
      </p:sp>
      <p:sp>
        <p:nvSpPr>
          <p:cNvPr id="9" name="TextBox 8">
            <a:extLst>
              <a:ext uri="{FF2B5EF4-FFF2-40B4-BE49-F238E27FC236}">
                <a16:creationId xmlns:a16="http://schemas.microsoft.com/office/drawing/2014/main" id="{332748BA-73AB-19A0-059E-8F6E87AD8B23}"/>
              </a:ext>
            </a:extLst>
          </p:cNvPr>
          <p:cNvSpPr txBox="1"/>
          <p:nvPr/>
        </p:nvSpPr>
        <p:spPr>
          <a:xfrm>
            <a:off x="467544" y="2570886"/>
            <a:ext cx="8676456" cy="523220"/>
          </a:xfrm>
          <a:prstGeom prst="rect">
            <a:avLst/>
          </a:prstGeom>
          <a:noFill/>
        </p:spPr>
        <p:txBody>
          <a:bodyPr wrap="square">
            <a:spAutoFit/>
          </a:bodyPr>
          <a:lstStyle/>
          <a:p>
            <a:r>
              <a:rPr lang="en-US" b="1" dirty="0"/>
              <a:t>Dynamic Presentations: </a:t>
            </a:r>
            <a:r>
              <a:rPr lang="en-US" dirty="0">
                <a:solidFill>
                  <a:schemeClr val="tx2">
                    <a:lumMod val="50000"/>
                  </a:schemeClr>
                </a:solidFill>
              </a:rPr>
              <a:t>Air pen drawing enables dynamic annotations and illustrations, enhancing the clarity of concepts and making presentations more visually appealing</a:t>
            </a:r>
            <a:r>
              <a:rPr lang="en-US" dirty="0"/>
              <a:t>.</a:t>
            </a:r>
            <a:endParaRPr lang="en-IN" dirty="0"/>
          </a:p>
        </p:txBody>
      </p:sp>
      <p:sp>
        <p:nvSpPr>
          <p:cNvPr id="11" name="TextBox 10">
            <a:extLst>
              <a:ext uri="{FF2B5EF4-FFF2-40B4-BE49-F238E27FC236}">
                <a16:creationId xmlns:a16="http://schemas.microsoft.com/office/drawing/2014/main" id="{8422BCC8-0351-48CE-1A2F-2B473304DD10}"/>
              </a:ext>
            </a:extLst>
          </p:cNvPr>
          <p:cNvSpPr txBox="1"/>
          <p:nvPr/>
        </p:nvSpPr>
        <p:spPr>
          <a:xfrm>
            <a:off x="467544" y="3210098"/>
            <a:ext cx="8424936" cy="523220"/>
          </a:xfrm>
          <a:prstGeom prst="rect">
            <a:avLst/>
          </a:prstGeom>
          <a:noFill/>
        </p:spPr>
        <p:txBody>
          <a:bodyPr wrap="square">
            <a:spAutoFit/>
          </a:bodyPr>
          <a:lstStyle/>
          <a:p>
            <a:r>
              <a:rPr lang="en-US" b="1" dirty="0"/>
              <a:t>Multitasking</a:t>
            </a:r>
            <a:r>
              <a:rPr lang="en-US" dirty="0"/>
              <a:t>: </a:t>
            </a:r>
            <a:r>
              <a:rPr lang="en-US" dirty="0">
                <a:solidFill>
                  <a:schemeClr val="tx2">
                    <a:lumMod val="50000"/>
                  </a:schemeClr>
                </a:solidFill>
              </a:rPr>
              <a:t>Voice control allows presenters to focus on content delivery while easily navigating through slides or activating specific features, promoting a smoother flow of information.</a:t>
            </a:r>
            <a:endParaRPr lang="en-IN" dirty="0">
              <a:solidFill>
                <a:schemeClr val="tx2">
                  <a:lumMod val="50000"/>
                </a:schemeClr>
              </a:solidFill>
            </a:endParaRPr>
          </a:p>
        </p:txBody>
      </p:sp>
      <p:sp>
        <p:nvSpPr>
          <p:cNvPr id="13" name="TextBox 12">
            <a:extLst>
              <a:ext uri="{FF2B5EF4-FFF2-40B4-BE49-F238E27FC236}">
                <a16:creationId xmlns:a16="http://schemas.microsoft.com/office/drawing/2014/main" id="{33635EA7-E835-29D0-8A34-A110AF2000D4}"/>
              </a:ext>
            </a:extLst>
          </p:cNvPr>
          <p:cNvSpPr txBox="1"/>
          <p:nvPr/>
        </p:nvSpPr>
        <p:spPr>
          <a:xfrm>
            <a:off x="467544" y="3849310"/>
            <a:ext cx="8280920" cy="738664"/>
          </a:xfrm>
          <a:prstGeom prst="rect">
            <a:avLst/>
          </a:prstGeom>
          <a:noFill/>
        </p:spPr>
        <p:txBody>
          <a:bodyPr wrap="square">
            <a:spAutoFit/>
          </a:bodyPr>
          <a:lstStyle/>
          <a:p>
            <a:r>
              <a:rPr lang="en-US" b="1" dirty="0"/>
              <a:t>Natural Interaction</a:t>
            </a:r>
            <a:r>
              <a:rPr lang="en-US" dirty="0">
                <a:solidFill>
                  <a:schemeClr val="tx2">
                    <a:lumMod val="50000"/>
                  </a:schemeClr>
                </a:solidFill>
              </a:rPr>
              <a:t>: Hand gestures and voice commands provide a more natural way of interacting with technology, reducing the need for traditional input devices and making the presenter's actions feel intuitive</a:t>
            </a:r>
            <a:endParaRPr lang="en-IN" dirty="0">
              <a:solidFill>
                <a:schemeClr val="tx2">
                  <a:lumMod val="50000"/>
                </a:schemeClr>
              </a:solidFill>
            </a:endParaRPr>
          </a:p>
        </p:txBody>
      </p:sp>
    </p:spTree>
    <p:extLst>
      <p:ext uri="{BB962C8B-B14F-4D97-AF65-F5344CB8AC3E}">
        <p14:creationId xmlns:p14="http://schemas.microsoft.com/office/powerpoint/2010/main" val="3470556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71800" y="594929"/>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LIMITATIONS</a:t>
            </a:r>
            <a:endParaRPr lang="en-IN" sz="3200" b="1" dirty="0">
              <a:solidFill>
                <a:schemeClr val="tx1">
                  <a:lumMod val="75000"/>
                </a:schemeClr>
              </a:solidFill>
              <a:latin typeface="Albert Sans" charset="0"/>
            </a:endParaRPr>
          </a:p>
        </p:txBody>
      </p:sp>
      <p:sp>
        <p:nvSpPr>
          <p:cNvPr id="3" name="TextBox 2"/>
          <p:cNvSpPr txBox="1"/>
          <p:nvPr/>
        </p:nvSpPr>
        <p:spPr>
          <a:xfrm>
            <a:off x="1979712" y="609280"/>
            <a:ext cx="936104" cy="584775"/>
          </a:xfrm>
          <a:prstGeom prst="rect">
            <a:avLst/>
          </a:prstGeom>
          <a:noFill/>
        </p:spPr>
        <p:txBody>
          <a:bodyPr wrap="square" rtlCol="0">
            <a:spAutoFit/>
          </a:bodyPr>
          <a:lstStyle/>
          <a:p>
            <a:r>
              <a:rPr lang="en" sz="3200" b="1" dirty="0">
                <a:solidFill>
                  <a:schemeClr val="accent2"/>
                </a:solidFill>
                <a:latin typeface="Albert Sans" charset="0"/>
              </a:rPr>
              <a:t> 11</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0D1CB32A-6962-B033-343F-A349681EDB1B}"/>
              </a:ext>
            </a:extLst>
          </p:cNvPr>
          <p:cNvSpPr txBox="1"/>
          <p:nvPr/>
        </p:nvSpPr>
        <p:spPr>
          <a:xfrm>
            <a:off x="472456" y="1322298"/>
            <a:ext cx="7920880" cy="923330"/>
          </a:xfrm>
          <a:prstGeom prst="rect">
            <a:avLst/>
          </a:prstGeom>
          <a:noFill/>
        </p:spPr>
        <p:txBody>
          <a:bodyPr wrap="square">
            <a:spAutoFit/>
          </a:bodyPr>
          <a:lstStyle/>
          <a:p>
            <a:r>
              <a:rPr lang="en-US" sz="1400" dirty="0">
                <a:solidFill>
                  <a:schemeClr val="bg2">
                    <a:lumMod val="75000"/>
                  </a:schemeClr>
                </a:solidFill>
                <a:latin typeface="Sylfaen" panose="010A0502050306030303" pitchFamily="18" charset="0"/>
              </a:rPr>
              <a:t>- </a:t>
            </a:r>
            <a:r>
              <a:rPr lang="en-US" sz="1800" dirty="0">
                <a:solidFill>
                  <a:schemeClr val="bg2">
                    <a:lumMod val="75000"/>
                  </a:schemeClr>
                </a:solidFill>
                <a:latin typeface="Sylfaen" panose="010A0502050306030303" pitchFamily="18" charset="0"/>
              </a:rPr>
              <a:t>Limitations in the inclusiveness and accuracy of current Al speech recognition technology-Sensitivity of speech recognition affected by outside influences such as audience noise</a:t>
            </a:r>
            <a:endParaRPr lang="en-IN" sz="1800" dirty="0">
              <a:solidFill>
                <a:schemeClr val="bg2">
                  <a:lumMod val="75000"/>
                </a:schemeClr>
              </a:solidFill>
              <a:latin typeface="Sylfaen" panose="010A0502050306030303" pitchFamily="18" charset="0"/>
            </a:endParaRPr>
          </a:p>
        </p:txBody>
      </p:sp>
      <p:sp>
        <p:nvSpPr>
          <p:cNvPr id="7" name="TextBox 6">
            <a:extLst>
              <a:ext uri="{FF2B5EF4-FFF2-40B4-BE49-F238E27FC236}">
                <a16:creationId xmlns:a16="http://schemas.microsoft.com/office/drawing/2014/main" id="{4F546DF9-59F1-A155-53F6-4713B5E3C1FB}"/>
              </a:ext>
            </a:extLst>
          </p:cNvPr>
          <p:cNvSpPr txBox="1"/>
          <p:nvPr/>
        </p:nvSpPr>
        <p:spPr>
          <a:xfrm>
            <a:off x="467544" y="2268617"/>
            <a:ext cx="7920880" cy="2031325"/>
          </a:xfrm>
          <a:prstGeom prst="rect">
            <a:avLst/>
          </a:prstGeom>
          <a:noFill/>
        </p:spPr>
        <p:txBody>
          <a:bodyPr wrap="square">
            <a:spAutoFit/>
          </a:bodyPr>
          <a:lstStyle/>
          <a:p>
            <a:r>
              <a:rPr lang="en-US" sz="1800" dirty="0">
                <a:solidFill>
                  <a:schemeClr val="tx2">
                    <a:lumMod val="50000"/>
                  </a:schemeClr>
                </a:solidFill>
                <a:latin typeface="Sylfaen" panose="010A0502050306030303" pitchFamily="18" charset="0"/>
              </a:rPr>
              <a:t>- Limitation in creating custom keywords with </a:t>
            </a:r>
            <a:r>
              <a:rPr lang="en-US" sz="1800" dirty="0" err="1">
                <a:solidFill>
                  <a:schemeClr val="tx2">
                    <a:lumMod val="50000"/>
                  </a:schemeClr>
                </a:solidFill>
                <a:latin typeface="Sylfaen" panose="010A0502050306030303" pitchFamily="18" charset="0"/>
              </a:rPr>
              <a:t>Picovoice's</a:t>
            </a:r>
            <a:r>
              <a:rPr lang="en-US" sz="1800" dirty="0">
                <a:solidFill>
                  <a:schemeClr val="tx2">
                    <a:lumMod val="50000"/>
                  </a:schemeClr>
                </a:solidFill>
                <a:latin typeface="Sylfaen" panose="010A0502050306030303" pitchFamily="18" charset="0"/>
              </a:rPr>
              <a:t> </a:t>
            </a:r>
            <a:r>
              <a:rPr lang="en-US" sz="1800" dirty="0" err="1">
                <a:solidFill>
                  <a:schemeClr val="tx2">
                    <a:lumMod val="50000"/>
                  </a:schemeClr>
                </a:solidFill>
                <a:latin typeface="Sylfaen" panose="010A0502050306030303" pitchFamily="18" charset="0"/>
              </a:rPr>
              <a:t>hotword</a:t>
            </a:r>
            <a:r>
              <a:rPr lang="en-US" sz="1800" dirty="0">
                <a:solidFill>
                  <a:schemeClr val="tx2">
                    <a:lumMod val="50000"/>
                  </a:schemeClr>
                </a:solidFill>
                <a:latin typeface="Sylfaen" panose="010A0502050306030303" pitchFamily="18" charset="0"/>
              </a:rPr>
              <a:t> detection-</a:t>
            </a:r>
          </a:p>
          <a:p>
            <a:endParaRPr lang="en-US" sz="1800" dirty="0">
              <a:solidFill>
                <a:schemeClr val="tx2">
                  <a:lumMod val="50000"/>
                </a:schemeClr>
              </a:solidFill>
              <a:latin typeface="Sylfaen" panose="010A0502050306030303" pitchFamily="18" charset="0"/>
            </a:endParaRPr>
          </a:p>
          <a:p>
            <a:r>
              <a:rPr lang="en-US" sz="1800" dirty="0">
                <a:solidFill>
                  <a:schemeClr val="tx2">
                    <a:lumMod val="50000"/>
                  </a:schemeClr>
                </a:solidFill>
                <a:latin typeface="Sylfaen" panose="010A0502050306030303" pitchFamily="18" charset="0"/>
              </a:rPr>
              <a:t>-Longer response time for Assembly Al with more input words </a:t>
            </a:r>
          </a:p>
          <a:p>
            <a:endParaRPr lang="en-US" sz="1800" dirty="0">
              <a:solidFill>
                <a:schemeClr val="tx2">
                  <a:lumMod val="50000"/>
                </a:schemeClr>
              </a:solidFill>
              <a:latin typeface="Sylfaen" panose="010A0502050306030303" pitchFamily="18" charset="0"/>
            </a:endParaRPr>
          </a:p>
          <a:p>
            <a:r>
              <a:rPr lang="en-US" sz="1800" dirty="0">
                <a:solidFill>
                  <a:schemeClr val="tx2">
                    <a:lumMod val="50000"/>
                  </a:schemeClr>
                </a:solidFill>
                <a:latin typeface="Sylfaen" panose="010A0502050306030303" pitchFamily="18" charset="0"/>
              </a:rPr>
              <a:t>-Inability to achieve greater use of Slide controller's advantage to switch a slide in one to two seconds or less due to limitations of current. Al voice recognition technology</a:t>
            </a:r>
            <a:endParaRPr lang="en-IN" sz="1800" dirty="0">
              <a:solidFill>
                <a:schemeClr val="tx2">
                  <a:lumMod val="50000"/>
                </a:schemeClr>
              </a:solidFill>
              <a:latin typeface="Sylfaen" panose="010A0502050306030303" pitchFamily="18" charset="0"/>
            </a:endParaRPr>
          </a:p>
        </p:txBody>
      </p:sp>
      <p:sp>
        <p:nvSpPr>
          <p:cNvPr id="9" name="TextBox 8">
            <a:extLst>
              <a:ext uri="{FF2B5EF4-FFF2-40B4-BE49-F238E27FC236}">
                <a16:creationId xmlns:a16="http://schemas.microsoft.com/office/drawing/2014/main" id="{51B3FFF1-3568-B6E9-D94C-6B16BE56D7C9}"/>
              </a:ext>
            </a:extLst>
          </p:cNvPr>
          <p:cNvSpPr txBox="1"/>
          <p:nvPr/>
        </p:nvSpPr>
        <p:spPr>
          <a:xfrm>
            <a:off x="395536" y="4362502"/>
            <a:ext cx="7704856" cy="369332"/>
          </a:xfrm>
          <a:prstGeom prst="rect">
            <a:avLst/>
          </a:prstGeom>
          <a:noFill/>
        </p:spPr>
        <p:txBody>
          <a:bodyPr wrap="square">
            <a:spAutoFit/>
          </a:bodyPr>
          <a:lstStyle/>
          <a:p>
            <a:r>
              <a:rPr lang="en-US" sz="1400" dirty="0">
                <a:solidFill>
                  <a:schemeClr val="bg2">
                    <a:lumMod val="75000"/>
                  </a:schemeClr>
                </a:solidFill>
                <a:latin typeface="Segoe UI Emoji" panose="020B0502040204020203" pitchFamily="34" charset="0"/>
                <a:ea typeface="Segoe UI Emoji" panose="020B0502040204020203" pitchFamily="34" charset="0"/>
              </a:rPr>
              <a:t>-</a:t>
            </a:r>
            <a:r>
              <a:rPr lang="en-US" sz="1800" dirty="0">
                <a:solidFill>
                  <a:schemeClr val="bg2">
                    <a:lumMod val="75000"/>
                  </a:schemeClr>
                </a:solidFill>
                <a:latin typeface="Segoe UI Emoji" panose="020B0502040204020203" pitchFamily="34" charset="0"/>
                <a:ea typeface="Segoe UI Emoji" panose="020B0502040204020203" pitchFamily="34" charset="0"/>
              </a:rPr>
              <a:t>Limited control over slide animations</a:t>
            </a:r>
            <a:endParaRPr lang="en-IN" sz="1800" dirty="0">
              <a:solidFill>
                <a:schemeClr val="bg2">
                  <a:lumMod val="75000"/>
                </a:schemeClr>
              </a:solidFill>
              <a:latin typeface="Segoe UI Emoji" panose="020B0502040204020203" pitchFamily="34" charset="0"/>
              <a:ea typeface="Segoe UI Emoji" panose="020B0502040204020203" pitchFamily="34" charset="0"/>
            </a:endParaRPr>
          </a:p>
        </p:txBody>
      </p:sp>
    </p:spTree>
    <p:extLst>
      <p:ext uri="{BB962C8B-B14F-4D97-AF65-F5344CB8AC3E}">
        <p14:creationId xmlns:p14="http://schemas.microsoft.com/office/powerpoint/2010/main" val="1186100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851C14-086B-267C-640F-9E25A7661A4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A6EFC8B-48E5-819E-3F60-38E79B617566}"/>
              </a:ext>
            </a:extLst>
          </p:cNvPr>
          <p:cNvSpPr txBox="1"/>
          <p:nvPr/>
        </p:nvSpPr>
        <p:spPr>
          <a:xfrm>
            <a:off x="1403648" y="482646"/>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APPLICATION</a:t>
            </a:r>
            <a:endParaRPr lang="en-IN" sz="3200" b="1" dirty="0">
              <a:solidFill>
                <a:schemeClr val="tx1">
                  <a:lumMod val="75000"/>
                </a:schemeClr>
              </a:solidFill>
              <a:latin typeface="Albert Sans" charset="0"/>
            </a:endParaRPr>
          </a:p>
        </p:txBody>
      </p:sp>
      <p:sp>
        <p:nvSpPr>
          <p:cNvPr id="3" name="TextBox 2">
            <a:extLst>
              <a:ext uri="{FF2B5EF4-FFF2-40B4-BE49-F238E27FC236}">
                <a16:creationId xmlns:a16="http://schemas.microsoft.com/office/drawing/2014/main" id="{A8674638-9CFA-886C-F752-CB42581A9F4C}"/>
              </a:ext>
            </a:extLst>
          </p:cNvPr>
          <p:cNvSpPr txBox="1"/>
          <p:nvPr/>
        </p:nvSpPr>
        <p:spPr>
          <a:xfrm>
            <a:off x="755576" y="452335"/>
            <a:ext cx="936104" cy="584775"/>
          </a:xfrm>
          <a:prstGeom prst="rect">
            <a:avLst/>
          </a:prstGeom>
          <a:noFill/>
        </p:spPr>
        <p:txBody>
          <a:bodyPr wrap="square" rtlCol="0">
            <a:spAutoFit/>
          </a:bodyPr>
          <a:lstStyle/>
          <a:p>
            <a:r>
              <a:rPr lang="en" sz="3200" b="1" dirty="0">
                <a:solidFill>
                  <a:schemeClr val="accent2"/>
                </a:solidFill>
                <a:latin typeface="Albert Sans" charset="0"/>
              </a:rPr>
              <a:t> 12</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5E5C007E-BB5B-BAFC-E698-E742872F6FE1}"/>
              </a:ext>
            </a:extLst>
          </p:cNvPr>
          <p:cNvSpPr txBox="1"/>
          <p:nvPr/>
        </p:nvSpPr>
        <p:spPr>
          <a:xfrm>
            <a:off x="467544" y="1131590"/>
            <a:ext cx="8280920" cy="523220"/>
          </a:xfrm>
          <a:prstGeom prst="rect">
            <a:avLst/>
          </a:prstGeom>
          <a:noFill/>
        </p:spPr>
        <p:txBody>
          <a:bodyPr wrap="square">
            <a:spAutoFit/>
          </a:bodyPr>
          <a:lstStyle/>
          <a:p>
            <a:r>
              <a:rPr lang="en-US" b="1" dirty="0">
                <a:solidFill>
                  <a:schemeClr val="accent1">
                    <a:lumMod val="10000"/>
                  </a:schemeClr>
                </a:solidFill>
              </a:rPr>
              <a:t>Education</a:t>
            </a:r>
            <a:r>
              <a:rPr lang="en-US" dirty="0">
                <a:solidFill>
                  <a:schemeClr val="accent1">
                    <a:lumMod val="10000"/>
                  </a:schemeClr>
                </a:solidFill>
              </a:rPr>
              <a:t>: </a:t>
            </a:r>
            <a:r>
              <a:rPr lang="en-US" dirty="0">
                <a:solidFill>
                  <a:schemeClr val="tx2">
                    <a:lumMod val="50000"/>
                  </a:schemeClr>
                </a:solidFill>
              </a:rPr>
              <a:t>Interactive presentations can revolutionize education by creating engaging and immersive learning experiences, facilitating better understanding of complex concepts.</a:t>
            </a:r>
            <a:endParaRPr lang="en-IN" dirty="0">
              <a:solidFill>
                <a:schemeClr val="tx2">
                  <a:lumMod val="50000"/>
                </a:schemeClr>
              </a:solidFill>
            </a:endParaRPr>
          </a:p>
        </p:txBody>
      </p:sp>
      <p:sp>
        <p:nvSpPr>
          <p:cNvPr id="7" name="TextBox 6">
            <a:extLst>
              <a:ext uri="{FF2B5EF4-FFF2-40B4-BE49-F238E27FC236}">
                <a16:creationId xmlns:a16="http://schemas.microsoft.com/office/drawing/2014/main" id="{77E0299C-B271-D139-76EC-3B0C8E863330}"/>
              </a:ext>
            </a:extLst>
          </p:cNvPr>
          <p:cNvSpPr txBox="1"/>
          <p:nvPr/>
        </p:nvSpPr>
        <p:spPr>
          <a:xfrm>
            <a:off x="467544" y="1795087"/>
            <a:ext cx="8352928" cy="738664"/>
          </a:xfrm>
          <a:prstGeom prst="rect">
            <a:avLst/>
          </a:prstGeom>
          <a:noFill/>
        </p:spPr>
        <p:txBody>
          <a:bodyPr wrap="square">
            <a:spAutoFit/>
          </a:bodyPr>
          <a:lstStyle/>
          <a:p>
            <a:r>
              <a:rPr lang="en-US" b="1" dirty="0"/>
              <a:t>Business Presentations</a:t>
            </a:r>
            <a:r>
              <a:rPr lang="en-US" dirty="0"/>
              <a:t>: </a:t>
            </a:r>
            <a:r>
              <a:rPr lang="en-US" dirty="0">
                <a:solidFill>
                  <a:schemeClr val="tx2">
                    <a:lumMod val="50000"/>
                  </a:schemeClr>
                </a:solidFill>
              </a:rPr>
              <a:t>This type of presentation is valuable in business settings for dynamic and visually compelling pitches, enhancing communication and leaving a lasting impression on clients and stakeholders.</a:t>
            </a:r>
            <a:endParaRPr lang="en-IN" dirty="0">
              <a:solidFill>
                <a:schemeClr val="tx2">
                  <a:lumMod val="50000"/>
                </a:schemeClr>
              </a:solidFill>
            </a:endParaRPr>
          </a:p>
        </p:txBody>
      </p:sp>
      <p:sp>
        <p:nvSpPr>
          <p:cNvPr id="9" name="TextBox 8">
            <a:extLst>
              <a:ext uri="{FF2B5EF4-FFF2-40B4-BE49-F238E27FC236}">
                <a16:creationId xmlns:a16="http://schemas.microsoft.com/office/drawing/2014/main" id="{38D7D4AD-2ADD-103F-6E94-96470EFEA7C4}"/>
              </a:ext>
            </a:extLst>
          </p:cNvPr>
          <p:cNvSpPr txBox="1"/>
          <p:nvPr/>
        </p:nvSpPr>
        <p:spPr>
          <a:xfrm>
            <a:off x="467544" y="2556325"/>
            <a:ext cx="8280920" cy="523220"/>
          </a:xfrm>
          <a:prstGeom prst="rect">
            <a:avLst/>
          </a:prstGeom>
          <a:noFill/>
        </p:spPr>
        <p:txBody>
          <a:bodyPr wrap="square">
            <a:spAutoFit/>
          </a:bodyPr>
          <a:lstStyle/>
          <a:p>
            <a:r>
              <a:rPr lang="en-US" b="1" dirty="0"/>
              <a:t>Training Programs: </a:t>
            </a:r>
            <a:r>
              <a:rPr lang="en-US" dirty="0">
                <a:solidFill>
                  <a:schemeClr val="tx2">
                    <a:lumMod val="50000"/>
                  </a:schemeClr>
                </a:solidFill>
              </a:rPr>
              <a:t>Training sessions can benefit from interactive presentations, providing hands-on learning experiences and improving knowledge retention among participants</a:t>
            </a:r>
            <a:endParaRPr lang="en-IN" dirty="0"/>
          </a:p>
        </p:txBody>
      </p:sp>
      <p:sp>
        <p:nvSpPr>
          <p:cNvPr id="11" name="TextBox 10">
            <a:extLst>
              <a:ext uri="{FF2B5EF4-FFF2-40B4-BE49-F238E27FC236}">
                <a16:creationId xmlns:a16="http://schemas.microsoft.com/office/drawing/2014/main" id="{64535860-C425-8006-6AC8-D64FC33CB155}"/>
              </a:ext>
            </a:extLst>
          </p:cNvPr>
          <p:cNvSpPr txBox="1"/>
          <p:nvPr/>
        </p:nvSpPr>
        <p:spPr>
          <a:xfrm>
            <a:off x="484982" y="3219822"/>
            <a:ext cx="8352928" cy="523220"/>
          </a:xfrm>
          <a:prstGeom prst="rect">
            <a:avLst/>
          </a:prstGeom>
          <a:noFill/>
        </p:spPr>
        <p:txBody>
          <a:bodyPr wrap="square">
            <a:spAutoFit/>
          </a:bodyPr>
          <a:lstStyle/>
          <a:p>
            <a:r>
              <a:rPr lang="en-US" b="1" dirty="0"/>
              <a:t>Medical Training</a:t>
            </a:r>
            <a:r>
              <a:rPr lang="en-US" dirty="0"/>
              <a:t>: </a:t>
            </a:r>
            <a:r>
              <a:rPr lang="en-US" dirty="0">
                <a:solidFill>
                  <a:schemeClr val="tx2">
                    <a:lumMod val="50000"/>
                  </a:schemeClr>
                </a:solidFill>
              </a:rPr>
              <a:t>Medical professionals can use interactive presentations for training purposes, allowing for detailed visualizations and simulations to enhance understanding and skill development</a:t>
            </a:r>
            <a:r>
              <a:rPr lang="en-US" dirty="0"/>
              <a:t>.</a:t>
            </a:r>
            <a:endParaRPr lang="en-IN" dirty="0"/>
          </a:p>
        </p:txBody>
      </p:sp>
      <p:sp>
        <p:nvSpPr>
          <p:cNvPr id="13" name="TextBox 12">
            <a:extLst>
              <a:ext uri="{FF2B5EF4-FFF2-40B4-BE49-F238E27FC236}">
                <a16:creationId xmlns:a16="http://schemas.microsoft.com/office/drawing/2014/main" id="{2D0EF481-39A2-9DAF-7D33-52FEF64E5EF2}"/>
              </a:ext>
            </a:extLst>
          </p:cNvPr>
          <p:cNvSpPr txBox="1"/>
          <p:nvPr/>
        </p:nvSpPr>
        <p:spPr>
          <a:xfrm>
            <a:off x="493837" y="3906465"/>
            <a:ext cx="8208912" cy="738664"/>
          </a:xfrm>
          <a:prstGeom prst="rect">
            <a:avLst/>
          </a:prstGeom>
          <a:noFill/>
        </p:spPr>
        <p:txBody>
          <a:bodyPr wrap="square">
            <a:spAutoFit/>
          </a:bodyPr>
          <a:lstStyle/>
          <a:p>
            <a:r>
              <a:rPr lang="en-US" b="1" dirty="0"/>
              <a:t>Product Demonstrations</a:t>
            </a:r>
            <a:r>
              <a:rPr lang="en-US" dirty="0">
                <a:solidFill>
                  <a:schemeClr val="tx2">
                    <a:lumMod val="50000"/>
                  </a:schemeClr>
                </a:solidFill>
              </a:rPr>
              <a:t>: Businesses can leverage interactive presentations for product demonstrations, allowing potential customers to explore features and benefits in a more engaging manner</a:t>
            </a:r>
            <a:endParaRPr lang="en-IN" dirty="0"/>
          </a:p>
        </p:txBody>
      </p:sp>
    </p:spTree>
    <p:extLst>
      <p:ext uri="{BB962C8B-B14F-4D97-AF65-F5344CB8AC3E}">
        <p14:creationId xmlns:p14="http://schemas.microsoft.com/office/powerpoint/2010/main" val="3509798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6"/>
          <p:cNvSpPr txBox="1"/>
          <p:nvPr/>
        </p:nvSpPr>
        <p:spPr>
          <a:xfrm>
            <a:off x="1136421" y="1724655"/>
            <a:ext cx="6933425" cy="523220"/>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dirty="0">
                <a:latin typeface="Albert Sans" panose="020B0604020202020204" charset="0"/>
              </a:rPr>
            </a:br>
            <a:endParaRPr lang="en-US" dirty="0">
              <a:latin typeface="Albert Sans" panose="020B0604020202020204" charset="0"/>
            </a:endParaRPr>
          </a:p>
        </p:txBody>
      </p:sp>
      <p:sp>
        <p:nvSpPr>
          <p:cNvPr id="7" name="TextBox 6"/>
          <p:cNvSpPr txBox="1"/>
          <p:nvPr/>
        </p:nvSpPr>
        <p:spPr>
          <a:xfrm>
            <a:off x="1331640" y="803280"/>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FUTURE SCOPE</a:t>
            </a:r>
            <a:endParaRPr lang="en-IN" sz="3200" b="1" dirty="0">
              <a:solidFill>
                <a:schemeClr val="tx1">
                  <a:lumMod val="75000"/>
                </a:schemeClr>
              </a:solidFill>
              <a:latin typeface="Albert Sans" charset="0"/>
            </a:endParaRPr>
          </a:p>
        </p:txBody>
      </p:sp>
      <p:sp>
        <p:nvSpPr>
          <p:cNvPr id="8" name="TextBox 7"/>
          <p:cNvSpPr txBox="1"/>
          <p:nvPr/>
        </p:nvSpPr>
        <p:spPr>
          <a:xfrm>
            <a:off x="554460" y="803281"/>
            <a:ext cx="936104" cy="584775"/>
          </a:xfrm>
          <a:prstGeom prst="rect">
            <a:avLst/>
          </a:prstGeom>
          <a:noFill/>
        </p:spPr>
        <p:txBody>
          <a:bodyPr wrap="square" rtlCol="0">
            <a:spAutoFit/>
          </a:bodyPr>
          <a:lstStyle/>
          <a:p>
            <a:r>
              <a:rPr lang="en" sz="3200" b="1" dirty="0">
                <a:solidFill>
                  <a:schemeClr val="accent2"/>
                </a:solidFill>
                <a:latin typeface="Albert Sans" charset="0"/>
              </a:rPr>
              <a:t> 13</a:t>
            </a:r>
            <a:endParaRPr lang="en-IN" sz="3200" b="1" dirty="0">
              <a:solidFill>
                <a:schemeClr val="accent2"/>
              </a:solidFill>
              <a:latin typeface="Albert Sans" charset="0"/>
            </a:endParaRPr>
          </a:p>
        </p:txBody>
      </p:sp>
      <p:sp>
        <p:nvSpPr>
          <p:cNvPr id="3" name="TextBox 2">
            <a:extLst>
              <a:ext uri="{FF2B5EF4-FFF2-40B4-BE49-F238E27FC236}">
                <a16:creationId xmlns:a16="http://schemas.microsoft.com/office/drawing/2014/main" id="{2E7EC2D4-AAC3-0AFC-5D7B-42BFB8139F4C}"/>
              </a:ext>
            </a:extLst>
          </p:cNvPr>
          <p:cNvSpPr txBox="1"/>
          <p:nvPr/>
        </p:nvSpPr>
        <p:spPr>
          <a:xfrm>
            <a:off x="539552" y="1533319"/>
            <a:ext cx="8064896" cy="553998"/>
          </a:xfrm>
          <a:prstGeom prst="rect">
            <a:avLst/>
          </a:prstGeom>
          <a:noFill/>
        </p:spPr>
        <p:txBody>
          <a:bodyPr wrap="square">
            <a:spAutoFit/>
          </a:bodyPr>
          <a:lstStyle/>
          <a:p>
            <a:r>
              <a:rPr lang="en-US" sz="1600" b="1" dirty="0">
                <a:latin typeface="Albert Sans" panose="020B0604020202020204" charset="0"/>
              </a:rPr>
              <a:t>Emergence of Virtual Reality</a:t>
            </a:r>
            <a:r>
              <a:rPr lang="en-US" b="1" dirty="0">
                <a:latin typeface="Albert Sans" panose="020B0604020202020204" charset="0"/>
              </a:rPr>
              <a:t>: </a:t>
            </a:r>
            <a:r>
              <a:rPr lang="en-US" dirty="0">
                <a:solidFill>
                  <a:schemeClr val="tx2">
                    <a:lumMod val="50000"/>
                  </a:schemeClr>
                </a:solidFill>
                <a:latin typeface="Albert Sans" panose="020B0604020202020204" charset="0"/>
              </a:rPr>
              <a:t>Presentations will likely integrate virtual reality, offering immersive 3D experiences for audiences</a:t>
            </a:r>
            <a:r>
              <a:rPr lang="en-US" dirty="0">
                <a:latin typeface="Albert Sans" panose="020B0604020202020204" charset="0"/>
              </a:rPr>
              <a:t>.</a:t>
            </a:r>
          </a:p>
        </p:txBody>
      </p:sp>
      <p:sp>
        <p:nvSpPr>
          <p:cNvPr id="6" name="TextBox 5">
            <a:extLst>
              <a:ext uri="{FF2B5EF4-FFF2-40B4-BE49-F238E27FC236}">
                <a16:creationId xmlns:a16="http://schemas.microsoft.com/office/drawing/2014/main" id="{9A06F3D9-A9D3-F105-E1C3-14D2291EC358}"/>
              </a:ext>
            </a:extLst>
          </p:cNvPr>
          <p:cNvSpPr txBox="1"/>
          <p:nvPr/>
        </p:nvSpPr>
        <p:spPr>
          <a:xfrm>
            <a:off x="539552" y="2304504"/>
            <a:ext cx="8064896" cy="553998"/>
          </a:xfrm>
          <a:prstGeom prst="rect">
            <a:avLst/>
          </a:prstGeom>
          <a:noFill/>
        </p:spPr>
        <p:txBody>
          <a:bodyPr wrap="square">
            <a:spAutoFit/>
          </a:bodyPr>
          <a:lstStyle/>
          <a:p>
            <a:r>
              <a:rPr lang="en-US" sz="1600" b="1" dirty="0"/>
              <a:t>AI-Enhanced Interaction:</a:t>
            </a:r>
            <a:r>
              <a:rPr lang="en-US" sz="1600" dirty="0"/>
              <a:t> </a:t>
            </a:r>
            <a:r>
              <a:rPr lang="en-US" dirty="0">
                <a:solidFill>
                  <a:schemeClr val="tx2">
                    <a:lumMod val="50000"/>
                  </a:schemeClr>
                </a:solidFill>
              </a:rPr>
              <a:t>Artificial intelligence will play a role in analyzing audience reactions and providing real-time feedback to presenters, enhancing engagement</a:t>
            </a:r>
            <a:r>
              <a:rPr lang="en-US" dirty="0"/>
              <a:t>.</a:t>
            </a:r>
            <a:endParaRPr lang="en-IN" dirty="0"/>
          </a:p>
        </p:txBody>
      </p:sp>
      <p:sp>
        <p:nvSpPr>
          <p:cNvPr id="10" name="TextBox 9">
            <a:extLst>
              <a:ext uri="{FF2B5EF4-FFF2-40B4-BE49-F238E27FC236}">
                <a16:creationId xmlns:a16="http://schemas.microsoft.com/office/drawing/2014/main" id="{FBE5F18F-C888-6118-49B3-750D733007B0}"/>
              </a:ext>
            </a:extLst>
          </p:cNvPr>
          <p:cNvSpPr txBox="1"/>
          <p:nvPr/>
        </p:nvSpPr>
        <p:spPr>
          <a:xfrm>
            <a:off x="539552" y="3075689"/>
            <a:ext cx="8136904" cy="553998"/>
          </a:xfrm>
          <a:prstGeom prst="rect">
            <a:avLst/>
          </a:prstGeom>
          <a:noFill/>
        </p:spPr>
        <p:txBody>
          <a:bodyPr wrap="square">
            <a:spAutoFit/>
          </a:bodyPr>
          <a:lstStyle/>
          <a:p>
            <a:r>
              <a:rPr lang="en-US" sz="1600" b="1" dirty="0"/>
              <a:t>Global Collaboration Platforms: </a:t>
            </a:r>
            <a:r>
              <a:rPr lang="en-US" dirty="0">
                <a:solidFill>
                  <a:schemeClr val="tx2">
                    <a:lumMod val="50000"/>
                  </a:schemeClr>
                </a:solidFill>
              </a:rPr>
              <a:t>Collaborative platforms will evolve, allowing real-time interaction between presenters and audiences worldwide.</a:t>
            </a:r>
            <a:endParaRPr lang="en-IN" dirty="0">
              <a:solidFill>
                <a:schemeClr val="tx2">
                  <a:lumMod val="50000"/>
                </a:schemeClr>
              </a:solidFill>
            </a:endParaRPr>
          </a:p>
        </p:txBody>
      </p:sp>
      <p:sp>
        <p:nvSpPr>
          <p:cNvPr id="12" name="TextBox 11">
            <a:extLst>
              <a:ext uri="{FF2B5EF4-FFF2-40B4-BE49-F238E27FC236}">
                <a16:creationId xmlns:a16="http://schemas.microsoft.com/office/drawing/2014/main" id="{7D3A4455-1CC5-F621-F118-CEA872D7A819}"/>
              </a:ext>
            </a:extLst>
          </p:cNvPr>
          <p:cNvSpPr txBox="1"/>
          <p:nvPr/>
        </p:nvSpPr>
        <p:spPr>
          <a:xfrm>
            <a:off x="516359" y="3867894"/>
            <a:ext cx="7992888" cy="769441"/>
          </a:xfrm>
          <a:prstGeom prst="rect">
            <a:avLst/>
          </a:prstGeom>
          <a:noFill/>
        </p:spPr>
        <p:txBody>
          <a:bodyPr wrap="square">
            <a:spAutoFit/>
          </a:bodyPr>
          <a:lstStyle/>
          <a:p>
            <a:r>
              <a:rPr lang="en-US" sz="1600" b="1" dirty="0"/>
              <a:t>Artificial Intelligence Assistance</a:t>
            </a:r>
            <a:r>
              <a:rPr lang="en-US" sz="1600" dirty="0"/>
              <a:t>: </a:t>
            </a:r>
            <a:r>
              <a:rPr lang="en-US" dirty="0">
                <a:solidFill>
                  <a:schemeClr val="tx2">
                    <a:lumMod val="50000"/>
                  </a:schemeClr>
                </a:solidFill>
              </a:rPr>
              <a:t>AI could play a role in analyzing audience reactions, providing real-time feedback to presenters, and even suggesting adjustments to improve engagement.</a:t>
            </a:r>
            <a:endParaRPr lang="en-IN" dirty="0">
              <a:solidFill>
                <a:schemeClr val="tx2">
                  <a:lumMod val="50000"/>
                </a:schemeClr>
              </a:solidFill>
            </a:endParaRPr>
          </a:p>
        </p:txBody>
      </p:sp>
    </p:spTree>
    <p:extLst>
      <p:ext uri="{BB962C8B-B14F-4D97-AF65-F5344CB8AC3E}">
        <p14:creationId xmlns:p14="http://schemas.microsoft.com/office/powerpoint/2010/main" val="2827798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5656" y="521544"/>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CONCLUSION</a:t>
            </a:r>
            <a:endParaRPr lang="en-IN" sz="3200" b="1" dirty="0">
              <a:solidFill>
                <a:schemeClr val="tx1">
                  <a:lumMod val="75000"/>
                </a:schemeClr>
              </a:solidFill>
              <a:latin typeface="Albert Sans" charset="0"/>
            </a:endParaRPr>
          </a:p>
        </p:txBody>
      </p:sp>
      <p:sp>
        <p:nvSpPr>
          <p:cNvPr id="4" name="TextBox 3"/>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 14</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4A16D1DC-3568-3AD4-8C06-182636F456A6}"/>
              </a:ext>
            </a:extLst>
          </p:cNvPr>
          <p:cNvSpPr txBox="1"/>
          <p:nvPr/>
        </p:nvSpPr>
        <p:spPr>
          <a:xfrm>
            <a:off x="1475656" y="1275606"/>
            <a:ext cx="5958408" cy="369332"/>
          </a:xfrm>
          <a:prstGeom prst="rect">
            <a:avLst/>
          </a:prstGeom>
          <a:noFill/>
        </p:spPr>
        <p:txBody>
          <a:bodyPr wrap="square">
            <a:spAutoFit/>
          </a:bodyPr>
          <a:lstStyle/>
          <a:p>
            <a:r>
              <a:rPr lang="en-US" sz="1800" b="1" kern="0" spc="-131" dirty="0">
                <a:solidFill>
                  <a:schemeClr val="tx2">
                    <a:lumMod val="50000"/>
                  </a:schemeClr>
                </a:solidFill>
                <a:latin typeface="Sitka Text" panose="02000505000000020004" pitchFamily="2" charset="0"/>
                <a:ea typeface="Inter" pitchFamily="34" charset="-122"/>
                <a:cs typeface="Inter" pitchFamily="34" charset="-120"/>
              </a:rPr>
              <a:t>Enhancing Presentations with Interactive Navigation</a:t>
            </a:r>
            <a:endParaRPr lang="en-IN" sz="1800" dirty="0">
              <a:solidFill>
                <a:schemeClr val="tx2">
                  <a:lumMod val="50000"/>
                </a:schemeClr>
              </a:solidFill>
              <a:latin typeface="Sitka Text" panose="02000505000000020004" pitchFamily="2" charset="0"/>
            </a:endParaRPr>
          </a:p>
        </p:txBody>
      </p:sp>
      <p:sp>
        <p:nvSpPr>
          <p:cNvPr id="7" name="TextBox 6">
            <a:extLst>
              <a:ext uri="{FF2B5EF4-FFF2-40B4-BE49-F238E27FC236}">
                <a16:creationId xmlns:a16="http://schemas.microsoft.com/office/drawing/2014/main" id="{CB417C78-0FDD-7BA3-BD5D-E815D3763CD3}"/>
              </a:ext>
            </a:extLst>
          </p:cNvPr>
          <p:cNvSpPr txBox="1"/>
          <p:nvPr/>
        </p:nvSpPr>
        <p:spPr>
          <a:xfrm>
            <a:off x="611560" y="2211710"/>
            <a:ext cx="3816424" cy="2203680"/>
          </a:xfrm>
          <a:prstGeom prst="rect">
            <a:avLst/>
          </a:prstGeom>
          <a:noFill/>
        </p:spPr>
        <p:txBody>
          <a:bodyPr wrap="square">
            <a:spAutoFit/>
          </a:bodyPr>
          <a:lstStyle/>
          <a:p>
            <a:pPr marL="0" indent="0">
              <a:lnSpc>
                <a:spcPts val="2799"/>
              </a:lnSpc>
              <a:buNone/>
            </a:pPr>
            <a:r>
              <a:rPr lang="en-US" sz="1600" kern="0" spc="-35" dirty="0">
                <a:solidFill>
                  <a:schemeClr val="accent1">
                    <a:lumMod val="10000"/>
                  </a:schemeClr>
                </a:solidFill>
                <a:latin typeface="Arial" panose="020B0604020202020204" pitchFamily="34" charset="0"/>
                <a:ea typeface="Inter" pitchFamily="34" charset="-122"/>
                <a:cs typeface="Arial" panose="020B0604020202020204" pitchFamily="34" charset="0"/>
              </a:rPr>
              <a:t>Empowering Presenters:-</a:t>
            </a:r>
          </a:p>
          <a:p>
            <a:pPr marL="0" indent="0">
              <a:lnSpc>
                <a:spcPts val="2799"/>
              </a:lnSpc>
              <a:buNone/>
            </a:pPr>
            <a:r>
              <a:rPr lang="en-US" sz="1600" kern="0" spc="-35" dirty="0">
                <a:solidFill>
                  <a:schemeClr val="tx2">
                    <a:lumMod val="50000"/>
                  </a:schemeClr>
                </a:solidFill>
                <a:latin typeface="Arial" panose="020B0604020202020204" pitchFamily="34" charset="0"/>
                <a:ea typeface="Inter" pitchFamily="34" charset="-122"/>
                <a:cs typeface="Arial" panose="020B0604020202020204" pitchFamily="34" charset="0"/>
              </a:rPr>
              <a:t>Interactive navigation empowers presenters to deliver compelling and interactive presentations, fostering increased engagement, dialogue, and impact</a:t>
            </a:r>
            <a:endParaRPr lang="en-IN" sz="1600" dirty="0"/>
          </a:p>
        </p:txBody>
      </p:sp>
      <p:sp>
        <p:nvSpPr>
          <p:cNvPr id="9" name="TextBox 8">
            <a:extLst>
              <a:ext uri="{FF2B5EF4-FFF2-40B4-BE49-F238E27FC236}">
                <a16:creationId xmlns:a16="http://schemas.microsoft.com/office/drawing/2014/main" id="{8AE7B6A1-8DEB-9505-E8BA-4B1692ECA958}"/>
              </a:ext>
            </a:extLst>
          </p:cNvPr>
          <p:cNvSpPr txBox="1"/>
          <p:nvPr/>
        </p:nvSpPr>
        <p:spPr>
          <a:xfrm>
            <a:off x="4860032" y="2218854"/>
            <a:ext cx="3816424" cy="2203680"/>
          </a:xfrm>
          <a:prstGeom prst="rect">
            <a:avLst/>
          </a:prstGeom>
          <a:noFill/>
        </p:spPr>
        <p:txBody>
          <a:bodyPr wrap="square">
            <a:spAutoFit/>
          </a:bodyPr>
          <a:lstStyle/>
          <a:p>
            <a:pPr marL="0" indent="0">
              <a:lnSpc>
                <a:spcPts val="2799"/>
              </a:lnSpc>
              <a:buNone/>
            </a:pPr>
            <a:r>
              <a:rPr lang="en-US" sz="1600" spc="-35" dirty="0">
                <a:solidFill>
                  <a:schemeClr val="accent1">
                    <a:lumMod val="10000"/>
                  </a:schemeClr>
                </a:solidFill>
                <a:latin typeface="+mj-lt"/>
                <a:ea typeface="Inter" pitchFamily="34" charset="-122"/>
                <a:cs typeface="Arial" panose="020B0604020202020204" pitchFamily="34" charset="0"/>
              </a:rPr>
              <a:t>Elevating Presentation Experiences:-</a:t>
            </a:r>
          </a:p>
          <a:p>
            <a:pPr marL="0" indent="0">
              <a:lnSpc>
                <a:spcPts val="2799"/>
              </a:lnSpc>
              <a:buNone/>
            </a:pPr>
            <a:r>
              <a:rPr lang="en-US" sz="1600" kern="0" spc="-35" dirty="0">
                <a:solidFill>
                  <a:schemeClr val="bg2">
                    <a:lumMod val="50000"/>
                  </a:schemeClr>
                </a:solidFill>
                <a:latin typeface="+mj-lt"/>
                <a:ea typeface="Inter" pitchFamily="34" charset="-122"/>
                <a:cs typeface="Arial" panose="020B0604020202020204" pitchFamily="34" charset="0"/>
              </a:rPr>
              <a:t>By harnessing novel technologies and intuitive interaction methods, the system elevates the overall presentation experience, offering a new dimension of engagement and connectivit</a:t>
            </a:r>
            <a:r>
              <a:rPr lang="en-US" sz="1600" kern="0" spc="-35" dirty="0">
                <a:solidFill>
                  <a:schemeClr val="bg2">
                    <a:lumMod val="50000"/>
                  </a:schemeClr>
                </a:solidFill>
                <a:latin typeface="+mj-lt"/>
                <a:ea typeface="Inter" pitchFamily="34" charset="-122"/>
                <a:cs typeface="Inter" pitchFamily="34" charset="-120"/>
              </a:rPr>
              <a:t>y.</a:t>
            </a:r>
            <a:endParaRPr lang="en-US" sz="1600" dirty="0">
              <a:solidFill>
                <a:schemeClr val="bg2">
                  <a:lumMod val="50000"/>
                </a:schemeClr>
              </a:solidFill>
              <a:latin typeface="+mj-lt"/>
            </a:endParaRPr>
          </a:p>
        </p:txBody>
      </p:sp>
    </p:spTree>
    <p:extLst>
      <p:ext uri="{BB962C8B-B14F-4D97-AF65-F5344CB8AC3E}">
        <p14:creationId xmlns:p14="http://schemas.microsoft.com/office/powerpoint/2010/main" val="1109033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27584" y="1037110"/>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REFERENCES</a:t>
            </a:r>
            <a:endParaRPr lang="en-IN" sz="3200" b="1" dirty="0">
              <a:solidFill>
                <a:schemeClr val="tx1">
                  <a:lumMod val="75000"/>
                </a:schemeClr>
              </a:solidFill>
              <a:latin typeface="Albert Sans" charset="0"/>
            </a:endParaRPr>
          </a:p>
        </p:txBody>
      </p:sp>
      <p:sp>
        <p:nvSpPr>
          <p:cNvPr id="4" name="TextBox 3"/>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15</a:t>
            </a:r>
            <a:endParaRPr lang="en-IN" sz="3200" b="1" dirty="0">
              <a:solidFill>
                <a:schemeClr val="accent2"/>
              </a:solidFill>
              <a:latin typeface="Albert Sans" charset="0"/>
            </a:endParaRPr>
          </a:p>
        </p:txBody>
      </p:sp>
      <p:sp>
        <p:nvSpPr>
          <p:cNvPr id="5" name="TextBox 2"/>
          <p:cNvSpPr txBox="1"/>
          <p:nvPr/>
        </p:nvSpPr>
        <p:spPr>
          <a:xfrm>
            <a:off x="827584" y="1567298"/>
            <a:ext cx="7560840" cy="3384837"/>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IN" sz="1200" dirty="0">
                <a:latin typeface="Albert Sans" panose="020B0604020202020204" charset="0"/>
              </a:rPr>
              <a:t>[1] Y. M. Song and G. X. Li, “A mathematical programming approach to manage group decision making with incomplete hesitant fuzzy </a:t>
            </a:r>
            <a:r>
              <a:rPr lang="en-IN" sz="1200" dirty="0" err="1">
                <a:latin typeface="Albert Sans" panose="020B0604020202020204" charset="0"/>
              </a:rPr>
              <a:t>linguistic</a:t>
            </a:r>
            <a:r>
              <a:rPr lang="en-IN" sz="1200" dirty="0">
                <a:latin typeface="Albert Sans" panose="020B0604020202020204" charset="0"/>
              </a:rPr>
              <a:t> preference relations,” </a:t>
            </a:r>
            <a:r>
              <a:rPr lang="en-IN" sz="1200" dirty="0" err="1">
                <a:latin typeface="Albert Sans" panose="020B0604020202020204" charset="0"/>
              </a:rPr>
              <a:t>Comput</a:t>
            </a:r>
            <a:r>
              <a:rPr lang="en-IN" sz="1200" dirty="0">
                <a:latin typeface="Albert Sans" panose="020B0604020202020204" charset="0"/>
              </a:rPr>
              <a:t>. Ind. Eng., vol. 135, pp. 467–475, Sep. 2019. </a:t>
            </a:r>
          </a:p>
          <a:p>
            <a:pPr algn="just">
              <a:lnSpc>
                <a:spcPct val="150000"/>
              </a:lnSpc>
            </a:pPr>
            <a:r>
              <a:rPr lang="en-IN" sz="1200" dirty="0">
                <a:latin typeface="Albert Sans" panose="020B0604020202020204" charset="0"/>
              </a:rPr>
              <a:t>[2] Z. Zhang, C. H. Guo, and L. Martínez, “Managing multigranular </a:t>
            </a:r>
            <a:r>
              <a:rPr lang="en-IN" sz="1200" dirty="0" err="1">
                <a:latin typeface="Albert Sans" panose="020B0604020202020204" charset="0"/>
              </a:rPr>
              <a:t>linguistic</a:t>
            </a:r>
            <a:r>
              <a:rPr lang="en-IN" sz="1200" dirty="0">
                <a:latin typeface="Albert Sans" panose="020B0604020202020204" charset="0"/>
              </a:rPr>
              <a:t> distribution assessments in large-scale </a:t>
            </a:r>
            <a:r>
              <a:rPr lang="en-IN" sz="1200" dirty="0" err="1">
                <a:latin typeface="Albert Sans" panose="020B0604020202020204" charset="0"/>
              </a:rPr>
              <a:t>multiattribute</a:t>
            </a:r>
            <a:r>
              <a:rPr lang="en-IN" sz="1200" dirty="0">
                <a:latin typeface="Albert Sans" panose="020B0604020202020204" charset="0"/>
              </a:rPr>
              <a:t> group decision making,” IEEE Trans. Syst., Man, </a:t>
            </a:r>
            <a:r>
              <a:rPr lang="en-IN" sz="1200" dirty="0" err="1">
                <a:latin typeface="Albert Sans" panose="020B0604020202020204" charset="0"/>
              </a:rPr>
              <a:t>Cybern</a:t>
            </a:r>
            <a:r>
              <a:rPr lang="en-IN" sz="1200" dirty="0">
                <a:latin typeface="Albert Sans" panose="020B0604020202020204" charset="0"/>
              </a:rPr>
              <a:t>., Syst., vol. 47, no. 11, pp. 3063–3076, Nov. 2017. </a:t>
            </a:r>
          </a:p>
          <a:p>
            <a:pPr algn="just">
              <a:lnSpc>
                <a:spcPct val="150000"/>
              </a:lnSpc>
            </a:pPr>
            <a:r>
              <a:rPr lang="en-IN" sz="1200" dirty="0">
                <a:latin typeface="Albert Sans" panose="020B0604020202020204" charset="0"/>
              </a:rPr>
              <a:t>[3] X. R. Chao, G. Kou, T. Li, and Y. Peng, “</a:t>
            </a:r>
            <a:r>
              <a:rPr lang="en-IN" sz="1200" dirty="0" err="1">
                <a:latin typeface="Albert Sans" panose="020B0604020202020204" charset="0"/>
              </a:rPr>
              <a:t>Jie</a:t>
            </a:r>
            <a:r>
              <a:rPr lang="en-IN" sz="1200" dirty="0">
                <a:latin typeface="Albert Sans" panose="020B0604020202020204" charset="0"/>
              </a:rPr>
              <a:t> </a:t>
            </a:r>
            <a:r>
              <a:rPr lang="en-IN" sz="1200" dirty="0" err="1">
                <a:latin typeface="Albert Sans" panose="020B0604020202020204" charset="0"/>
              </a:rPr>
              <a:t>Ke</a:t>
            </a:r>
            <a:r>
              <a:rPr lang="en-IN" sz="1200" dirty="0">
                <a:latin typeface="Albert Sans" panose="020B0604020202020204" charset="0"/>
              </a:rPr>
              <a:t> versus AlphaGo: A </a:t>
            </a:r>
            <a:r>
              <a:rPr lang="en-IN" sz="1200" dirty="0" err="1">
                <a:latin typeface="Albert Sans" panose="020B0604020202020204" charset="0"/>
              </a:rPr>
              <a:t>ranking</a:t>
            </a:r>
            <a:r>
              <a:rPr lang="en-IN" sz="1200" dirty="0">
                <a:latin typeface="Albert Sans" panose="020B0604020202020204" charset="0"/>
              </a:rPr>
              <a:t> approach using decision making method for large-scale data with incomplete information,” Eur. J. </a:t>
            </a:r>
            <a:r>
              <a:rPr lang="en-IN" sz="1200" dirty="0" err="1">
                <a:latin typeface="Albert Sans" panose="020B0604020202020204" charset="0"/>
              </a:rPr>
              <a:t>Oper</a:t>
            </a:r>
            <a:r>
              <a:rPr lang="en-IN" sz="1200" dirty="0">
                <a:latin typeface="Albert Sans" panose="020B0604020202020204" charset="0"/>
              </a:rPr>
              <a:t>. Res., vol. 265, no. 1, pp. 239–247, 2018. </a:t>
            </a:r>
          </a:p>
          <a:p>
            <a:pPr algn="just">
              <a:lnSpc>
                <a:spcPct val="150000"/>
              </a:lnSpc>
            </a:pPr>
            <a:r>
              <a:rPr lang="en-IN" sz="1200" dirty="0">
                <a:latin typeface="Albert Sans" panose="020B0604020202020204" charset="0"/>
              </a:rPr>
              <a:t>[4] Y. M. Song and G. X. Li, “A large-scale group decision-making with incomplete multi-granular probabilistic linguistic term sets and its </a:t>
            </a:r>
            <a:r>
              <a:rPr lang="en-IN" sz="1200" dirty="0" err="1">
                <a:latin typeface="Albert Sans" panose="020B0604020202020204" charset="0"/>
              </a:rPr>
              <a:t>application</a:t>
            </a:r>
            <a:r>
              <a:rPr lang="en-IN" sz="1200" dirty="0">
                <a:latin typeface="Albert Sans" panose="020B0604020202020204" charset="0"/>
              </a:rPr>
              <a:t> in sustainable supplier selection,” J. </a:t>
            </a:r>
            <a:r>
              <a:rPr lang="en-IN" sz="1200" dirty="0" err="1">
                <a:latin typeface="Albert Sans" panose="020B0604020202020204" charset="0"/>
              </a:rPr>
              <a:t>Oper</a:t>
            </a:r>
            <a:r>
              <a:rPr lang="en-IN" sz="1200" dirty="0">
                <a:latin typeface="Albert Sans" panose="020B0604020202020204" charset="0"/>
              </a:rPr>
              <a:t>. Res. Soc., vol. 70, no. 5, pp. 827–841, 2019</a:t>
            </a:r>
            <a:endParaRPr lang="en-IN" sz="1200" dirty="0">
              <a:solidFill>
                <a:schemeClr val="tx1"/>
              </a:solidFill>
              <a:latin typeface="Albert Sans" charset="0"/>
            </a:endParaRPr>
          </a:p>
        </p:txBody>
      </p:sp>
    </p:spTree>
    <p:extLst>
      <p:ext uri="{BB962C8B-B14F-4D97-AF65-F5344CB8AC3E}">
        <p14:creationId xmlns:p14="http://schemas.microsoft.com/office/powerpoint/2010/main" val="17563956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682;p45"/>
          <p:cNvGrpSpPr/>
          <p:nvPr/>
        </p:nvGrpSpPr>
        <p:grpSpPr>
          <a:xfrm>
            <a:off x="4894586" y="966023"/>
            <a:ext cx="3211436" cy="3211451"/>
            <a:chOff x="1190500" y="238125"/>
            <a:chExt cx="5237175" cy="5237200"/>
          </a:xfrm>
        </p:grpSpPr>
        <p:sp>
          <p:nvSpPr>
            <p:cNvPr id="5"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702;p45"/>
          <p:cNvGrpSpPr/>
          <p:nvPr/>
        </p:nvGrpSpPr>
        <p:grpSpPr>
          <a:xfrm>
            <a:off x="5330743" y="2188704"/>
            <a:ext cx="2001014" cy="1106717"/>
            <a:chOff x="6879411" y="2843985"/>
            <a:chExt cx="1404319" cy="776643"/>
          </a:xfrm>
        </p:grpSpPr>
        <p:grpSp>
          <p:nvGrpSpPr>
            <p:cNvPr id="9" name="Google Shape;703;p45"/>
            <p:cNvGrpSpPr/>
            <p:nvPr/>
          </p:nvGrpSpPr>
          <p:grpSpPr>
            <a:xfrm>
              <a:off x="6879411" y="2843985"/>
              <a:ext cx="1404319" cy="776643"/>
              <a:chOff x="4202297" y="-1870275"/>
              <a:chExt cx="2538997" cy="1404164"/>
            </a:xfrm>
          </p:grpSpPr>
          <p:sp>
            <p:nvSpPr>
              <p:cNvPr id="16" name="Google Shape;704;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05;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06;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07;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08;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709;p45"/>
            <p:cNvGrpSpPr/>
            <p:nvPr/>
          </p:nvGrpSpPr>
          <p:grpSpPr>
            <a:xfrm flipH="1">
              <a:off x="7727981" y="3082508"/>
              <a:ext cx="395014" cy="409310"/>
              <a:chOff x="3357325" y="2093500"/>
              <a:chExt cx="311525" cy="322825"/>
            </a:xfrm>
          </p:grpSpPr>
          <p:sp>
            <p:nvSpPr>
              <p:cNvPr id="13" name="Google Shape;710;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 name="Google Shape;711;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712;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 name="Google Shape;713;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14;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715;p45"/>
          <p:cNvGrpSpPr/>
          <p:nvPr/>
        </p:nvGrpSpPr>
        <p:grpSpPr>
          <a:xfrm>
            <a:off x="6343074" y="1848076"/>
            <a:ext cx="1326801" cy="733850"/>
            <a:chOff x="6879411" y="2843985"/>
            <a:chExt cx="1404319" cy="776643"/>
          </a:xfrm>
        </p:grpSpPr>
        <p:grpSp>
          <p:nvGrpSpPr>
            <p:cNvPr id="22" name="Google Shape;716;p45"/>
            <p:cNvGrpSpPr/>
            <p:nvPr/>
          </p:nvGrpSpPr>
          <p:grpSpPr>
            <a:xfrm>
              <a:off x="6879411" y="2843985"/>
              <a:ext cx="1404319" cy="776643"/>
              <a:chOff x="4202297" y="-1870275"/>
              <a:chExt cx="2538997" cy="1404164"/>
            </a:xfrm>
          </p:grpSpPr>
          <p:sp>
            <p:nvSpPr>
              <p:cNvPr id="29" name="Google Shape;717;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18;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19;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20;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21;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722;p45"/>
            <p:cNvGrpSpPr/>
            <p:nvPr/>
          </p:nvGrpSpPr>
          <p:grpSpPr>
            <a:xfrm flipH="1">
              <a:off x="7727981" y="3082508"/>
              <a:ext cx="395014" cy="409310"/>
              <a:chOff x="3357325" y="2093500"/>
              <a:chExt cx="311525" cy="322825"/>
            </a:xfrm>
          </p:grpSpPr>
          <p:sp>
            <p:nvSpPr>
              <p:cNvPr id="26" name="Google Shape;723;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724;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725;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 name="Google Shape;726;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27;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686;p45"/>
          <p:cNvGrpSpPr/>
          <p:nvPr/>
        </p:nvGrpSpPr>
        <p:grpSpPr>
          <a:xfrm>
            <a:off x="5513969" y="1435837"/>
            <a:ext cx="554700" cy="554700"/>
            <a:chOff x="1221094" y="1533487"/>
            <a:chExt cx="554700" cy="554700"/>
          </a:xfrm>
        </p:grpSpPr>
        <p:sp>
          <p:nvSpPr>
            <p:cNvPr id="35" name="Google Shape;687;p45"/>
            <p:cNvSpPr/>
            <p:nvPr/>
          </p:nvSpPr>
          <p:spPr>
            <a:xfrm>
              <a:off x="1221094" y="1533487"/>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88;p45"/>
            <p:cNvSpPr/>
            <p:nvPr/>
          </p:nvSpPr>
          <p:spPr>
            <a:xfrm>
              <a:off x="1288144" y="1600535"/>
              <a:ext cx="420600" cy="4206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689;p45"/>
            <p:cNvGrpSpPr/>
            <p:nvPr/>
          </p:nvGrpSpPr>
          <p:grpSpPr>
            <a:xfrm>
              <a:off x="1376326" y="1673263"/>
              <a:ext cx="244237" cy="244216"/>
              <a:chOff x="4628325" y="3599825"/>
              <a:chExt cx="295400" cy="295375"/>
            </a:xfrm>
          </p:grpSpPr>
          <p:sp>
            <p:nvSpPr>
              <p:cNvPr id="38" name="Google Shape;690;p4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91;p4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92;p4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93;p4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94;p4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95;p4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96;p4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97;p4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98;p4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99;p4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00;p4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01;p4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 name="Google Shape;728;p45"/>
          <p:cNvGrpSpPr/>
          <p:nvPr/>
        </p:nvGrpSpPr>
        <p:grpSpPr>
          <a:xfrm>
            <a:off x="7127022" y="2927041"/>
            <a:ext cx="835711" cy="835711"/>
            <a:chOff x="4818747" y="4959641"/>
            <a:chExt cx="835711" cy="835711"/>
          </a:xfrm>
        </p:grpSpPr>
        <p:grpSp>
          <p:nvGrpSpPr>
            <p:cNvPr id="51" name="Google Shape;729;p45"/>
            <p:cNvGrpSpPr/>
            <p:nvPr/>
          </p:nvGrpSpPr>
          <p:grpSpPr>
            <a:xfrm>
              <a:off x="4818747" y="4959641"/>
              <a:ext cx="835711" cy="835711"/>
              <a:chOff x="4818747" y="4959641"/>
              <a:chExt cx="835711" cy="835711"/>
            </a:xfrm>
          </p:grpSpPr>
          <p:sp>
            <p:nvSpPr>
              <p:cNvPr id="59" name="Google Shape;730;p45"/>
              <p:cNvSpPr/>
              <p:nvPr/>
            </p:nvSpPr>
            <p:spPr>
              <a:xfrm>
                <a:off x="4818747" y="4959641"/>
                <a:ext cx="835711" cy="835711"/>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31;p45"/>
              <p:cNvSpPr/>
              <p:nvPr/>
            </p:nvSpPr>
            <p:spPr>
              <a:xfrm>
                <a:off x="4919765" y="5060655"/>
                <a:ext cx="633676" cy="633676"/>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732;p45"/>
            <p:cNvGrpSpPr/>
            <p:nvPr/>
          </p:nvGrpSpPr>
          <p:grpSpPr>
            <a:xfrm>
              <a:off x="5112076" y="5184686"/>
              <a:ext cx="249059" cy="385628"/>
              <a:chOff x="-47839250" y="3569100"/>
              <a:chExt cx="193775" cy="300100"/>
            </a:xfrm>
          </p:grpSpPr>
          <p:sp>
            <p:nvSpPr>
              <p:cNvPr id="53" name="Google Shape;733;p4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34;p4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35;p4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36;p4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37;p4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38;p4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 name="Google Shape;665;p45"/>
          <p:cNvSpPr txBox="1">
            <a:spLocks/>
          </p:cNvSpPr>
          <p:nvPr/>
        </p:nvSpPr>
        <p:spPr>
          <a:xfrm>
            <a:off x="1115616" y="2438773"/>
            <a:ext cx="3481831" cy="974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1pPr>
            <a:lvl2pPr marR="0" lvl="1"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2pPr>
            <a:lvl3pPr marR="0" lvl="2"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3pPr>
            <a:lvl4pPr marR="0" lvl="3"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4pPr>
            <a:lvl5pPr marR="0" lvl="4"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5pPr>
            <a:lvl6pPr marR="0" lvl="5"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6pPr>
            <a:lvl7pPr marR="0" lvl="6"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7pPr>
            <a:lvl8pPr marR="0" lvl="7"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8pPr>
            <a:lvl9pPr marR="0" lvl="8" algn="ctr" rtl="0">
              <a:lnSpc>
                <a:spcPct val="100000"/>
              </a:lnSpc>
              <a:spcBef>
                <a:spcPts val="0"/>
              </a:spcBef>
              <a:spcAft>
                <a:spcPts val="0"/>
              </a:spcAft>
              <a:buClr>
                <a:schemeClr val="dk1"/>
              </a:buClr>
              <a:buSzPts val="6000"/>
              <a:buFont typeface="Albert Sans"/>
              <a:buNone/>
              <a:defRPr sz="6000" b="1" i="0" u="none" strike="noStrike" cap="none">
                <a:solidFill>
                  <a:schemeClr val="dk1"/>
                </a:solidFill>
                <a:latin typeface="Albert Sans"/>
                <a:ea typeface="Albert Sans"/>
                <a:cs typeface="Albert Sans"/>
                <a:sym typeface="Albert Sans"/>
              </a:defRPr>
            </a:lvl9pPr>
          </a:lstStyle>
          <a:p>
            <a:endParaRPr lang="en-IN" sz="5400" dirty="0"/>
          </a:p>
        </p:txBody>
      </p:sp>
      <p:sp>
        <p:nvSpPr>
          <p:cNvPr id="2" name="TextBox 1"/>
          <p:cNvSpPr txBox="1"/>
          <p:nvPr/>
        </p:nvSpPr>
        <p:spPr>
          <a:xfrm>
            <a:off x="755576" y="1306288"/>
            <a:ext cx="3769863" cy="2554545"/>
          </a:xfrm>
          <a:prstGeom prst="rect">
            <a:avLst/>
          </a:prstGeom>
          <a:noFill/>
        </p:spPr>
        <p:txBody>
          <a:bodyPr wrap="square" rtlCol="0">
            <a:spAutoFit/>
          </a:bodyPr>
          <a:lstStyle/>
          <a:p>
            <a:pPr algn="ctr"/>
            <a:r>
              <a:rPr lang="en-US" sz="8000" dirty="0">
                <a:latin typeface="Algerian" pitchFamily="82" charset="0"/>
              </a:rPr>
              <a:t>THANK YOU</a:t>
            </a:r>
            <a:endParaRPr lang="en-IN" sz="8000" dirty="0">
              <a:latin typeface="Algerian" pitchFamily="82" charset="0"/>
            </a:endParaRPr>
          </a:p>
        </p:txBody>
      </p:sp>
    </p:spTree>
    <p:extLst>
      <p:ext uri="{BB962C8B-B14F-4D97-AF65-F5344CB8AC3E}">
        <p14:creationId xmlns:p14="http://schemas.microsoft.com/office/powerpoint/2010/main" val="1466716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9" name="Google Shape;259;p28"/>
          <p:cNvSpPr txBox="1">
            <a:spLocks noGrp="1"/>
          </p:cNvSpPr>
          <p:nvPr>
            <p:ph type="title" idx="2"/>
          </p:nvPr>
        </p:nvSpPr>
        <p:spPr>
          <a:xfrm>
            <a:off x="757744" y="-179183"/>
            <a:ext cx="7671205" cy="8241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lbert Sans" charset="0"/>
              </a:rPr>
              <a:t>TABLE OF CONTENTS</a:t>
            </a:r>
            <a:endParaRPr dirty="0"/>
          </a:p>
        </p:txBody>
      </p:sp>
      <p:sp>
        <p:nvSpPr>
          <p:cNvPr id="270" name="Google Shape;270;p28"/>
          <p:cNvSpPr/>
          <p:nvPr/>
        </p:nvSpPr>
        <p:spPr>
          <a:xfrm>
            <a:off x="7048850" y="3331325"/>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71" name="Google Shape;271;p28"/>
          <p:cNvGrpSpPr/>
          <p:nvPr/>
        </p:nvGrpSpPr>
        <p:grpSpPr>
          <a:xfrm>
            <a:off x="7277540" y="3456026"/>
            <a:ext cx="835737" cy="835737"/>
            <a:chOff x="7774163" y="804325"/>
            <a:chExt cx="587100" cy="587100"/>
          </a:xfrm>
        </p:grpSpPr>
        <p:sp>
          <p:nvSpPr>
            <p:cNvPr id="272" name="Google Shape;272;p28"/>
            <p:cNvSpPr/>
            <p:nvPr/>
          </p:nvSpPr>
          <p:spPr>
            <a:xfrm>
              <a:off x="7774163" y="8043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3" name="Google Shape;273;p28"/>
            <p:cNvSpPr/>
            <p:nvPr/>
          </p:nvSpPr>
          <p:spPr>
            <a:xfrm>
              <a:off x="7845113" y="875275"/>
              <a:ext cx="445200" cy="445200"/>
            </a:xfrm>
            <a:prstGeom prst="ellipse">
              <a:avLst/>
            </a:prstGeom>
            <a:gradFill>
              <a:gsLst>
                <a:gs pos="0">
                  <a:schemeClr val="accent3"/>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74" name="Google Shape;274;p28"/>
            <p:cNvGrpSpPr/>
            <p:nvPr/>
          </p:nvGrpSpPr>
          <p:grpSpPr>
            <a:xfrm>
              <a:off x="7941423" y="971571"/>
              <a:ext cx="252594" cy="252615"/>
              <a:chOff x="-44924250" y="3206000"/>
              <a:chExt cx="300100" cy="300125"/>
            </a:xfrm>
          </p:grpSpPr>
          <p:sp>
            <p:nvSpPr>
              <p:cNvPr id="275" name="Google Shape;275;p2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6" name="Google Shape;276;p2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2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2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2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80" name="Google Shape;280;p28"/>
          <p:cNvSpPr/>
          <p:nvPr/>
        </p:nvSpPr>
        <p:spPr>
          <a:xfrm>
            <a:off x="6902850" y="2629688"/>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28"/>
          <p:cNvSpPr/>
          <p:nvPr/>
        </p:nvSpPr>
        <p:spPr>
          <a:xfrm>
            <a:off x="7089750" y="2796925"/>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2" name="Google Shape;282;p28"/>
          <p:cNvGrpSpPr/>
          <p:nvPr/>
        </p:nvGrpSpPr>
        <p:grpSpPr>
          <a:xfrm>
            <a:off x="7621101" y="2964045"/>
            <a:ext cx="554809" cy="554809"/>
            <a:chOff x="5724800" y="2169125"/>
            <a:chExt cx="587100" cy="587100"/>
          </a:xfrm>
        </p:grpSpPr>
        <p:sp>
          <p:nvSpPr>
            <p:cNvPr id="283" name="Google Shape;283;p28"/>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28"/>
            <p:cNvSpPr/>
            <p:nvPr/>
          </p:nvSpPr>
          <p:spPr>
            <a:xfrm>
              <a:off x="5795750" y="2240075"/>
              <a:ext cx="445200" cy="445200"/>
            </a:xfrm>
            <a:prstGeom prst="ellipse">
              <a:avLst/>
            </a:prstGeom>
            <a:gradFill>
              <a:gsLst>
                <a:gs pos="0">
                  <a:schemeClr val="dk2"/>
                </a:gs>
                <a:gs pos="100000">
                  <a:schemeClr val="l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8"/>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86" name="Google Shape;286;p28"/>
          <p:cNvSpPr/>
          <p:nvPr/>
        </p:nvSpPr>
        <p:spPr>
          <a:xfrm>
            <a:off x="8113275" y="3241450"/>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TextBox 12"/>
          <p:cNvSpPr txBox="1"/>
          <p:nvPr/>
        </p:nvSpPr>
        <p:spPr>
          <a:xfrm>
            <a:off x="612171" y="304884"/>
            <a:ext cx="5096545" cy="4770537"/>
          </a:xfrm>
          <a:prstGeom prst="rect">
            <a:avLst/>
          </a:prstGeom>
          <a:noFill/>
        </p:spPr>
        <p:txBody>
          <a:bodyPr wrap="square" rtlCol="0">
            <a:spAutoFit/>
          </a:bodyPr>
          <a:lstStyle/>
          <a:p>
            <a:r>
              <a:rPr lang="en-IN" sz="1000" b="1" dirty="0">
                <a:latin typeface="Albert Sans" charset="0"/>
              </a:rPr>
              <a:t>01</a:t>
            </a:r>
            <a:r>
              <a:rPr lang="en-US" sz="1000" dirty="0">
                <a:latin typeface="Albert Sans" charset="0"/>
              </a:rPr>
              <a:t>   </a:t>
            </a:r>
            <a:r>
              <a:rPr lang="en-IN" sz="1000" dirty="0">
                <a:latin typeface="Albert Sans" charset="0"/>
              </a:rPr>
              <a:t>Domain</a:t>
            </a:r>
          </a:p>
          <a:p>
            <a:endParaRPr lang="en-US" sz="1000" dirty="0">
              <a:latin typeface="Albert Sans" charset="0"/>
            </a:endParaRPr>
          </a:p>
          <a:p>
            <a:r>
              <a:rPr lang="en-US" sz="1000" b="1" dirty="0">
                <a:latin typeface="Albert Sans" charset="0"/>
              </a:rPr>
              <a:t>02</a:t>
            </a:r>
            <a:r>
              <a:rPr lang="en-US" sz="1000" dirty="0">
                <a:latin typeface="Albert Sans" charset="0"/>
              </a:rPr>
              <a:t>  Brief Introduction</a:t>
            </a:r>
          </a:p>
          <a:p>
            <a:endParaRPr lang="en-US" sz="1000" dirty="0">
              <a:latin typeface="Albert Sans" charset="0"/>
            </a:endParaRPr>
          </a:p>
          <a:p>
            <a:r>
              <a:rPr lang="en-US" sz="1000" b="1" dirty="0">
                <a:latin typeface="Albert Sans" charset="0"/>
              </a:rPr>
              <a:t>03</a:t>
            </a:r>
            <a:r>
              <a:rPr lang="en-US" sz="1000" dirty="0">
                <a:latin typeface="Albert Sans" charset="0"/>
              </a:rPr>
              <a:t>  Motivation: Need, Relevance and Scope</a:t>
            </a:r>
          </a:p>
          <a:p>
            <a:endParaRPr lang="en-US" sz="1000" dirty="0">
              <a:latin typeface="Albert Sans" charset="0"/>
            </a:endParaRPr>
          </a:p>
          <a:p>
            <a:r>
              <a:rPr lang="en-US" sz="1000" b="1" dirty="0">
                <a:latin typeface="Albert Sans" charset="0"/>
              </a:rPr>
              <a:t>04</a:t>
            </a:r>
            <a:r>
              <a:rPr lang="en-US" sz="1000" dirty="0">
                <a:latin typeface="Albert Sans" charset="0"/>
              </a:rPr>
              <a:t>  Literature Survey</a:t>
            </a:r>
          </a:p>
          <a:p>
            <a:endParaRPr lang="en-US" sz="1000" dirty="0">
              <a:latin typeface="Albert Sans" charset="0"/>
            </a:endParaRPr>
          </a:p>
          <a:p>
            <a:r>
              <a:rPr lang="en-US" sz="1000" b="1" dirty="0">
                <a:latin typeface="Albert Sans" charset="0"/>
              </a:rPr>
              <a:t>05</a:t>
            </a:r>
            <a:r>
              <a:rPr lang="en-US" sz="1000" dirty="0">
                <a:latin typeface="Albert Sans" charset="0"/>
              </a:rPr>
              <a:t>  Aim and Objective</a:t>
            </a:r>
          </a:p>
          <a:p>
            <a:endParaRPr lang="en-US" sz="1000" dirty="0">
              <a:latin typeface="Albert Sans" charset="0"/>
            </a:endParaRPr>
          </a:p>
          <a:p>
            <a:r>
              <a:rPr lang="en-US" sz="1000" b="1" dirty="0">
                <a:latin typeface="Albert Sans" charset="0"/>
              </a:rPr>
              <a:t>06</a:t>
            </a:r>
            <a:r>
              <a:rPr lang="en-US" sz="1000" dirty="0">
                <a:latin typeface="Albert Sans" charset="0"/>
              </a:rPr>
              <a:t>  Proposed architecture / Methodology</a:t>
            </a:r>
          </a:p>
          <a:p>
            <a:pPr marL="228600" indent="-228600">
              <a:buAutoNum type="arabicPlain" startAt="7"/>
            </a:pPr>
            <a:endParaRPr lang="en-US" sz="1000" dirty="0">
              <a:latin typeface="Albert Sans" charset="0"/>
            </a:endParaRPr>
          </a:p>
          <a:p>
            <a:r>
              <a:rPr lang="en-US" sz="1000" b="1" dirty="0">
                <a:latin typeface="Albert Sans" charset="0"/>
              </a:rPr>
              <a:t>07</a:t>
            </a:r>
            <a:r>
              <a:rPr lang="en-US" sz="1000" dirty="0">
                <a:latin typeface="Albert Sans" charset="0"/>
              </a:rPr>
              <a:t>  Proposed  Algorithm</a:t>
            </a:r>
          </a:p>
          <a:p>
            <a:pPr marL="228600" indent="-228600">
              <a:buAutoNum type="arabicPlain" startAt="7"/>
            </a:pPr>
            <a:endParaRPr lang="en-US" sz="1000" dirty="0">
              <a:latin typeface="Albert Sans" charset="0"/>
            </a:endParaRPr>
          </a:p>
          <a:p>
            <a:r>
              <a:rPr lang="en-US" sz="1000" b="1" dirty="0">
                <a:latin typeface="Albert Sans" charset="0"/>
              </a:rPr>
              <a:t>08</a:t>
            </a:r>
            <a:r>
              <a:rPr lang="en-US" sz="1000" dirty="0">
                <a:latin typeface="Albert Sans" charset="0"/>
              </a:rPr>
              <a:t>  Block Diagram </a:t>
            </a:r>
          </a:p>
          <a:p>
            <a:endParaRPr lang="en-US" sz="1000" dirty="0">
              <a:latin typeface="Albert Sans" charset="0"/>
            </a:endParaRPr>
          </a:p>
          <a:p>
            <a:r>
              <a:rPr lang="en-US" sz="1000" b="1" dirty="0">
                <a:latin typeface="Albert Sans" charset="0"/>
              </a:rPr>
              <a:t>09</a:t>
            </a:r>
            <a:r>
              <a:rPr lang="en-US" sz="1000" dirty="0">
                <a:latin typeface="Albert Sans" charset="0"/>
              </a:rPr>
              <a:t>  Software and Hardware requirements</a:t>
            </a:r>
          </a:p>
          <a:p>
            <a:endParaRPr lang="en-US" sz="1000" dirty="0">
              <a:latin typeface="Albert Sans" charset="0"/>
            </a:endParaRPr>
          </a:p>
          <a:p>
            <a:r>
              <a:rPr lang="en-US" sz="1000" b="1" dirty="0">
                <a:latin typeface="Albert Sans" charset="0"/>
              </a:rPr>
              <a:t>10 </a:t>
            </a:r>
            <a:r>
              <a:rPr lang="en-US" sz="1000" dirty="0">
                <a:latin typeface="Albert Sans" charset="0"/>
              </a:rPr>
              <a:t> Advantages</a:t>
            </a:r>
          </a:p>
          <a:p>
            <a:endParaRPr lang="en-US" sz="1000" dirty="0">
              <a:latin typeface="Albert Sans" charset="0"/>
            </a:endParaRPr>
          </a:p>
          <a:p>
            <a:r>
              <a:rPr lang="en-US" sz="1000" b="1" dirty="0">
                <a:latin typeface="Albert Sans" charset="0"/>
              </a:rPr>
              <a:t>11</a:t>
            </a:r>
            <a:r>
              <a:rPr lang="en-US" sz="1000" dirty="0">
                <a:latin typeface="Albert Sans" charset="0"/>
              </a:rPr>
              <a:t>   Limitations</a:t>
            </a:r>
          </a:p>
          <a:p>
            <a:endParaRPr lang="en-US" sz="1000" dirty="0">
              <a:latin typeface="Albert Sans" charset="0"/>
            </a:endParaRPr>
          </a:p>
          <a:p>
            <a:r>
              <a:rPr lang="en-US" sz="1000" b="1" dirty="0">
                <a:latin typeface="Albert Sans" charset="0"/>
              </a:rPr>
              <a:t>12</a:t>
            </a:r>
            <a:r>
              <a:rPr lang="en-US" sz="1000" dirty="0">
                <a:latin typeface="Albert Sans" charset="0"/>
              </a:rPr>
              <a:t>   Application</a:t>
            </a:r>
          </a:p>
          <a:p>
            <a:endParaRPr lang="en-US" sz="1000" dirty="0">
              <a:latin typeface="Albert Sans" charset="0"/>
            </a:endParaRPr>
          </a:p>
          <a:p>
            <a:r>
              <a:rPr lang="en-US" sz="1000" b="1" dirty="0">
                <a:latin typeface="Albert Sans" charset="0"/>
              </a:rPr>
              <a:t>13</a:t>
            </a:r>
            <a:r>
              <a:rPr lang="en-US" sz="1000" dirty="0">
                <a:latin typeface="Albert Sans" charset="0"/>
              </a:rPr>
              <a:t>  Future Scope</a:t>
            </a:r>
          </a:p>
          <a:p>
            <a:endParaRPr lang="en-US" sz="1000" dirty="0">
              <a:latin typeface="Albert Sans" charset="0"/>
            </a:endParaRPr>
          </a:p>
          <a:p>
            <a:r>
              <a:rPr lang="en-US" sz="1000" b="1" dirty="0">
                <a:latin typeface="Albert Sans" charset="0"/>
              </a:rPr>
              <a:t>14</a:t>
            </a:r>
            <a:r>
              <a:rPr lang="en-US" sz="1000" dirty="0">
                <a:latin typeface="Albert Sans" charset="0"/>
              </a:rPr>
              <a:t>  Conclusion</a:t>
            </a:r>
          </a:p>
          <a:p>
            <a:endParaRPr lang="en-US" sz="1000" dirty="0">
              <a:latin typeface="Albert Sans" charset="0"/>
            </a:endParaRPr>
          </a:p>
          <a:p>
            <a:r>
              <a:rPr lang="en-US" sz="1000" b="1" dirty="0">
                <a:latin typeface="Albert Sans" charset="0"/>
              </a:rPr>
              <a:t>15</a:t>
            </a:r>
            <a:r>
              <a:rPr lang="en-US" sz="1000" dirty="0">
                <a:latin typeface="Albert Sans" charset="0"/>
              </a:rPr>
              <a:t>  References</a:t>
            </a:r>
            <a:endParaRPr lang="en-IN" sz="1000" dirty="0">
              <a:latin typeface="Albert Sans" charset="0"/>
            </a:endParaRPr>
          </a:p>
          <a:p>
            <a:endParaRPr lang="en-US" dirty="0">
              <a:latin typeface="Arial Rounded MT Bold" pitchFamily="34" charset="0"/>
            </a:endParaRPr>
          </a:p>
        </p:txBody>
      </p:sp>
      <p:grpSp>
        <p:nvGrpSpPr>
          <p:cNvPr id="46" name="Google Shape;702;p45"/>
          <p:cNvGrpSpPr/>
          <p:nvPr/>
        </p:nvGrpSpPr>
        <p:grpSpPr>
          <a:xfrm>
            <a:off x="5330743" y="2188704"/>
            <a:ext cx="2001014" cy="1106717"/>
            <a:chOff x="6879411" y="2843985"/>
            <a:chExt cx="1404319" cy="776643"/>
          </a:xfrm>
        </p:grpSpPr>
        <p:grpSp>
          <p:nvGrpSpPr>
            <p:cNvPr id="47" name="Google Shape;703;p45"/>
            <p:cNvGrpSpPr/>
            <p:nvPr/>
          </p:nvGrpSpPr>
          <p:grpSpPr>
            <a:xfrm>
              <a:off x="6879411" y="2843985"/>
              <a:ext cx="1404319" cy="776643"/>
              <a:chOff x="4202297" y="-1870275"/>
              <a:chExt cx="2538997" cy="1404164"/>
            </a:xfrm>
          </p:grpSpPr>
          <p:sp>
            <p:nvSpPr>
              <p:cNvPr id="54" name="Google Shape;704;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705;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706;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707;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708;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8" name="Google Shape;709;p45"/>
            <p:cNvGrpSpPr/>
            <p:nvPr/>
          </p:nvGrpSpPr>
          <p:grpSpPr>
            <a:xfrm flipH="1">
              <a:off x="7727981" y="3082508"/>
              <a:ext cx="395014" cy="409310"/>
              <a:chOff x="3357325" y="2093500"/>
              <a:chExt cx="311525" cy="322825"/>
            </a:xfrm>
          </p:grpSpPr>
          <p:sp>
            <p:nvSpPr>
              <p:cNvPr id="51" name="Google Shape;710;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2" name="Google Shape;711;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53" name="Google Shape;712;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49" name="Google Shape;713;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714;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9" name="Google Shape;686;p45"/>
          <p:cNvGrpSpPr/>
          <p:nvPr/>
        </p:nvGrpSpPr>
        <p:grpSpPr>
          <a:xfrm>
            <a:off x="5513969" y="1435837"/>
            <a:ext cx="554700" cy="554700"/>
            <a:chOff x="1221094" y="1533487"/>
            <a:chExt cx="554700" cy="554700"/>
          </a:xfrm>
        </p:grpSpPr>
        <p:sp>
          <p:nvSpPr>
            <p:cNvPr id="60" name="Google Shape;687;p45"/>
            <p:cNvSpPr/>
            <p:nvPr/>
          </p:nvSpPr>
          <p:spPr>
            <a:xfrm>
              <a:off x="1221094" y="1533487"/>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88;p45"/>
            <p:cNvSpPr/>
            <p:nvPr/>
          </p:nvSpPr>
          <p:spPr>
            <a:xfrm>
              <a:off x="1288144" y="1600535"/>
              <a:ext cx="420600" cy="4206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 name="Google Shape;689;p45"/>
            <p:cNvGrpSpPr/>
            <p:nvPr/>
          </p:nvGrpSpPr>
          <p:grpSpPr>
            <a:xfrm>
              <a:off x="1376326" y="1673263"/>
              <a:ext cx="244237" cy="244216"/>
              <a:chOff x="4628325" y="3599825"/>
              <a:chExt cx="295400" cy="295375"/>
            </a:xfrm>
          </p:grpSpPr>
          <p:sp>
            <p:nvSpPr>
              <p:cNvPr id="63" name="Google Shape;690;p4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91;p4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92;p4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93;p4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94;p4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95;p4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6;p4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697;p4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698;p4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699;p4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00;p4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01;p4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75" name="Google Shape;715;p45"/>
          <p:cNvGrpSpPr/>
          <p:nvPr/>
        </p:nvGrpSpPr>
        <p:grpSpPr>
          <a:xfrm>
            <a:off x="6343074" y="1848076"/>
            <a:ext cx="1326801" cy="733850"/>
            <a:chOff x="6879411" y="2843985"/>
            <a:chExt cx="1404319" cy="776643"/>
          </a:xfrm>
        </p:grpSpPr>
        <p:grpSp>
          <p:nvGrpSpPr>
            <p:cNvPr id="76" name="Google Shape;716;p45"/>
            <p:cNvGrpSpPr/>
            <p:nvPr/>
          </p:nvGrpSpPr>
          <p:grpSpPr>
            <a:xfrm>
              <a:off x="6879411" y="2843985"/>
              <a:ext cx="1404319" cy="776643"/>
              <a:chOff x="4202297" y="-1870275"/>
              <a:chExt cx="2538997" cy="1404164"/>
            </a:xfrm>
          </p:grpSpPr>
          <p:sp>
            <p:nvSpPr>
              <p:cNvPr id="83" name="Google Shape;717;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718;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719;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720;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721;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 name="Google Shape;722;p45"/>
            <p:cNvGrpSpPr/>
            <p:nvPr/>
          </p:nvGrpSpPr>
          <p:grpSpPr>
            <a:xfrm flipH="1">
              <a:off x="7727981" y="3082508"/>
              <a:ext cx="395014" cy="409310"/>
              <a:chOff x="3357325" y="2093500"/>
              <a:chExt cx="311525" cy="322825"/>
            </a:xfrm>
          </p:grpSpPr>
          <p:sp>
            <p:nvSpPr>
              <p:cNvPr id="80" name="Google Shape;723;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1" name="Google Shape;724;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sp>
            <p:nvSpPr>
              <p:cNvPr id="82" name="Google Shape;725;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sp>
          <p:nvSpPr>
            <p:cNvPr id="78" name="Google Shape;726;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27;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9"/>
          <p:cNvSpPr txBox="1">
            <a:spLocks noGrp="1"/>
          </p:cNvSpPr>
          <p:nvPr>
            <p:ph type="title"/>
          </p:nvPr>
        </p:nvSpPr>
        <p:spPr>
          <a:xfrm>
            <a:off x="715100" y="980700"/>
            <a:ext cx="7745332" cy="1109192"/>
          </a:xfrm>
          <a:prstGeom prst="rect">
            <a:avLst/>
          </a:prstGeom>
        </p:spPr>
        <p:txBody>
          <a:bodyPr spcFirstLastPara="1" wrap="square" lIns="91425" tIns="91425" rIns="91425" bIns="91425" anchor="t" anchorCtr="0">
            <a:noAutofit/>
          </a:bodyPr>
          <a:lstStyle/>
          <a:p>
            <a:pPr marL="0" indent="0" algn="ctr">
              <a:lnSpc>
                <a:spcPts val="2799"/>
              </a:lnSpc>
              <a:buNone/>
            </a:pPr>
            <a:r>
              <a:rPr lang="en" dirty="0">
                <a:solidFill>
                  <a:schemeClr val="tx1">
                    <a:lumMod val="75000"/>
                  </a:schemeClr>
                </a:solidFill>
              </a:rPr>
              <a:t>DOMAIN: </a:t>
            </a:r>
            <a:br>
              <a:rPr lang="en" dirty="0">
                <a:solidFill>
                  <a:schemeClr val="tx1">
                    <a:lumMod val="75000"/>
                  </a:schemeClr>
                </a:solidFill>
              </a:rPr>
            </a:br>
            <a:r>
              <a:rPr lang="en-US" sz="3200" dirty="0">
                <a:latin typeface="Franklin Gothic Medium Cond" panose="020B0606030402020204" pitchFamily="34" charset="0"/>
              </a:rPr>
              <a:t>Machine Learning and Large Language Models</a:t>
            </a:r>
            <a:br>
              <a:rPr lang="en-US" sz="3200" dirty="0">
                <a:latin typeface="Franklin Gothic Medium Cond" panose="020B0606030402020204" pitchFamily="34" charset="0"/>
              </a:rPr>
            </a:br>
            <a:r>
              <a:rPr lang="en-US" sz="3200" dirty="0">
                <a:latin typeface="Franklin Gothic Medium Cond" panose="020B0606030402020204" pitchFamily="34" charset="0"/>
              </a:rPr>
              <a:t>(ML and LLM)</a:t>
            </a:r>
            <a:br>
              <a:rPr lang="en-US" sz="3200" dirty="0">
                <a:latin typeface="Franklin Gothic Medium Cond" panose="020B0606030402020204" pitchFamily="34" charset="0"/>
              </a:rPr>
            </a:br>
            <a:endParaRPr dirty="0">
              <a:solidFill>
                <a:schemeClr val="tx1">
                  <a:lumMod val="75000"/>
                </a:schemeClr>
              </a:solidFill>
            </a:endParaRPr>
          </a:p>
        </p:txBody>
      </p:sp>
      <p:sp>
        <p:nvSpPr>
          <p:cNvPr id="292" name="Google Shape;292;p29"/>
          <p:cNvSpPr txBox="1">
            <a:spLocks noGrp="1"/>
          </p:cNvSpPr>
          <p:nvPr>
            <p:ph type="body" idx="1"/>
          </p:nvPr>
        </p:nvSpPr>
        <p:spPr>
          <a:xfrm>
            <a:off x="715100" y="2089892"/>
            <a:ext cx="7673324" cy="2589908"/>
          </a:xfrm>
          <a:prstGeom prst="rect">
            <a:avLst/>
          </a:prstGeom>
        </p:spPr>
        <p:txBody>
          <a:bodyPr spcFirstLastPara="1" wrap="square" lIns="91425" tIns="91425" rIns="91425" bIns="91425" anchor="t" anchorCtr="0">
            <a:noAutofit/>
          </a:bodyPr>
          <a:lstStyle/>
          <a:p>
            <a:pPr marL="152400" indent="0">
              <a:buNone/>
            </a:pPr>
            <a:endParaRPr lang="en-US" sz="1600" b="1" dirty="0"/>
          </a:p>
          <a:p>
            <a:pPr marL="285750" indent="-285750" algn="just"/>
            <a:endParaRPr sz="1400" dirty="0">
              <a:latin typeface="Albert Sans" charset="0"/>
            </a:endParaRPr>
          </a:p>
        </p:txBody>
      </p:sp>
      <p:sp>
        <p:nvSpPr>
          <p:cNvPr id="294" name="Google Shape;294;p29"/>
          <p:cNvSpPr/>
          <p:nvPr/>
        </p:nvSpPr>
        <p:spPr>
          <a:xfrm>
            <a:off x="8064975" y="1291800"/>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a:off x="5173900" y="3552650"/>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7325900" y="1090200"/>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5173900" y="3805575"/>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p:cNvSpPr txBox="1"/>
          <p:nvPr/>
        </p:nvSpPr>
        <p:spPr>
          <a:xfrm>
            <a:off x="795348" y="525170"/>
            <a:ext cx="936104" cy="584775"/>
          </a:xfrm>
          <a:prstGeom prst="rect">
            <a:avLst/>
          </a:prstGeom>
          <a:noFill/>
        </p:spPr>
        <p:txBody>
          <a:bodyPr wrap="square" rtlCol="0">
            <a:spAutoFit/>
          </a:bodyPr>
          <a:lstStyle/>
          <a:p>
            <a:r>
              <a:rPr lang="en" sz="3200" b="1" dirty="0">
                <a:solidFill>
                  <a:schemeClr val="accent2"/>
                </a:solidFill>
                <a:latin typeface="Albert Sans" charset="0"/>
              </a:rPr>
              <a:t>01</a:t>
            </a:r>
            <a:endParaRPr lang="en-IN" sz="3200" b="1" dirty="0">
              <a:solidFill>
                <a:schemeClr val="accent2"/>
              </a:solidFill>
              <a:latin typeface="Albert Sans" charset="0"/>
            </a:endParaRPr>
          </a:p>
        </p:txBody>
      </p:sp>
      <p:sp>
        <p:nvSpPr>
          <p:cNvPr id="2" name="Google Shape;292;p29">
            <a:extLst>
              <a:ext uri="{FF2B5EF4-FFF2-40B4-BE49-F238E27FC236}">
                <a16:creationId xmlns:a16="http://schemas.microsoft.com/office/drawing/2014/main" id="{27F4B7BC-63E3-08E4-A604-0C359B1EE943}"/>
              </a:ext>
            </a:extLst>
          </p:cNvPr>
          <p:cNvSpPr txBox="1">
            <a:spLocks/>
          </p:cNvSpPr>
          <p:nvPr/>
        </p:nvSpPr>
        <p:spPr>
          <a:xfrm>
            <a:off x="735338" y="2345589"/>
            <a:ext cx="7673324" cy="16760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1pPr>
            <a:lvl2pPr marL="914400" marR="0" lvl="1"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2pPr>
            <a:lvl3pPr marL="1371600" marR="0" lvl="2"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3pPr>
            <a:lvl4pPr marL="1828800" marR="0" lvl="3"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4pPr>
            <a:lvl5pPr marL="2286000" marR="0" lvl="4"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5pPr>
            <a:lvl6pPr marL="2743200" marR="0" lvl="5"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6pPr>
            <a:lvl7pPr marL="3200400" marR="0" lvl="6"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7pPr>
            <a:lvl8pPr marL="3657600" marR="0" lvl="7"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8pPr>
            <a:lvl9pPr marL="4114800" marR="0" lvl="8" indent="-304800" algn="l" rtl="0">
              <a:lnSpc>
                <a:spcPct val="100000"/>
              </a:lnSpc>
              <a:spcBef>
                <a:spcPts val="0"/>
              </a:spcBef>
              <a:spcAft>
                <a:spcPts val="0"/>
              </a:spcAft>
              <a:buClr>
                <a:schemeClr val="dk1"/>
              </a:buClr>
              <a:buSzPts val="1200"/>
              <a:buFont typeface="Albert Sans"/>
              <a:buChar char="■"/>
              <a:defRPr sz="1200" b="0" i="0" u="none" strike="noStrike" cap="none">
                <a:solidFill>
                  <a:schemeClr val="dk1"/>
                </a:solidFill>
                <a:latin typeface="Albert Sans"/>
                <a:ea typeface="Albert Sans"/>
                <a:cs typeface="Albert Sans"/>
                <a:sym typeface="Albert Sans"/>
              </a:defRPr>
            </a:lvl9pPr>
          </a:lstStyle>
          <a:p>
            <a:pPr marL="152400" indent="0">
              <a:buFont typeface="Albert Sans"/>
              <a:buNone/>
            </a:pPr>
            <a:endParaRPr lang="en-US" sz="1600" b="1" dirty="0"/>
          </a:p>
          <a:p>
            <a:pPr marL="285750" indent="-285750" algn="just"/>
            <a:r>
              <a:rPr lang="en-US" sz="1600" dirty="0">
                <a:latin typeface="Albert Sans" charset="0"/>
              </a:rPr>
              <a:t>Machine learning creates algorithms for computers to learn patterns and make predictions autonomously.</a:t>
            </a:r>
          </a:p>
          <a:p>
            <a:pPr marL="285750" indent="-285750" algn="just"/>
            <a:r>
              <a:rPr lang="en-US" sz="1600" dirty="0">
                <a:latin typeface="Albert Sans" charset="0"/>
              </a:rPr>
              <a:t>Large language models ,such as GPT-3 ,specialize in natural language understanding and can perform various tasks like text completion, translation, and code generation.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1BA6D-F3D0-44E8-95E9-870BFD1A14E4}"/>
              </a:ext>
            </a:extLst>
          </p:cNvPr>
          <p:cNvSpPr>
            <a:spLocks noGrp="1"/>
          </p:cNvSpPr>
          <p:nvPr>
            <p:ph type="title"/>
          </p:nvPr>
        </p:nvSpPr>
        <p:spPr>
          <a:xfrm>
            <a:off x="795348" y="1059582"/>
            <a:ext cx="4352716" cy="688586"/>
          </a:xfrm>
        </p:spPr>
        <p:txBody>
          <a:bodyPr/>
          <a:lstStyle/>
          <a:p>
            <a:r>
              <a:rPr lang="en-IN" sz="3200" dirty="0"/>
              <a:t>Brief Introduction</a:t>
            </a:r>
          </a:p>
        </p:txBody>
      </p:sp>
      <p:sp>
        <p:nvSpPr>
          <p:cNvPr id="3" name="TextBox 2">
            <a:extLst>
              <a:ext uri="{FF2B5EF4-FFF2-40B4-BE49-F238E27FC236}">
                <a16:creationId xmlns:a16="http://schemas.microsoft.com/office/drawing/2014/main" id="{D118B5E9-F34C-4296-8A1F-E62209A0D7A3}"/>
              </a:ext>
            </a:extLst>
          </p:cNvPr>
          <p:cNvSpPr txBox="1"/>
          <p:nvPr/>
        </p:nvSpPr>
        <p:spPr>
          <a:xfrm>
            <a:off x="795348" y="525170"/>
            <a:ext cx="936104" cy="584775"/>
          </a:xfrm>
          <a:prstGeom prst="rect">
            <a:avLst/>
          </a:prstGeom>
          <a:noFill/>
        </p:spPr>
        <p:txBody>
          <a:bodyPr wrap="square" rtlCol="0">
            <a:spAutoFit/>
          </a:bodyPr>
          <a:lstStyle/>
          <a:p>
            <a:r>
              <a:rPr lang="en" sz="3200" b="1" dirty="0">
                <a:solidFill>
                  <a:schemeClr val="accent2"/>
                </a:solidFill>
                <a:latin typeface="Albert Sans" charset="0"/>
              </a:rPr>
              <a:t>02</a:t>
            </a:r>
            <a:endParaRPr lang="en-IN" sz="3200" b="1" dirty="0">
              <a:solidFill>
                <a:schemeClr val="accent2"/>
              </a:solidFill>
              <a:latin typeface="Albert Sans" charset="0"/>
            </a:endParaRPr>
          </a:p>
        </p:txBody>
      </p:sp>
      <p:sp>
        <p:nvSpPr>
          <p:cNvPr id="4" name="Google Shape;292;p29">
            <a:extLst>
              <a:ext uri="{FF2B5EF4-FFF2-40B4-BE49-F238E27FC236}">
                <a16:creationId xmlns:a16="http://schemas.microsoft.com/office/drawing/2014/main" id="{D515F6CA-6360-48A7-BD34-6F2492B69435}"/>
              </a:ext>
            </a:extLst>
          </p:cNvPr>
          <p:cNvSpPr txBox="1">
            <a:spLocks/>
          </p:cNvSpPr>
          <p:nvPr/>
        </p:nvSpPr>
        <p:spPr>
          <a:xfrm>
            <a:off x="735338" y="1851670"/>
            <a:ext cx="7673324" cy="258990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a:endParaRPr lang="en-US" sz="1600" dirty="0">
              <a:latin typeface="Albert Sans" panose="020B0604020202020204" charset="0"/>
            </a:endParaRPr>
          </a:p>
        </p:txBody>
      </p:sp>
      <p:sp>
        <p:nvSpPr>
          <p:cNvPr id="5" name="TextBox 4">
            <a:extLst>
              <a:ext uri="{FF2B5EF4-FFF2-40B4-BE49-F238E27FC236}">
                <a16:creationId xmlns:a16="http://schemas.microsoft.com/office/drawing/2014/main" id="{5B5EF53B-710A-AEE2-5B16-57AA64A8772D}"/>
              </a:ext>
            </a:extLst>
          </p:cNvPr>
          <p:cNvSpPr txBox="1"/>
          <p:nvPr/>
        </p:nvSpPr>
        <p:spPr>
          <a:xfrm>
            <a:off x="620264" y="1964733"/>
            <a:ext cx="7992888" cy="1491370"/>
          </a:xfrm>
          <a:prstGeom prst="rect">
            <a:avLst/>
          </a:prstGeom>
          <a:noFill/>
        </p:spPr>
        <p:txBody>
          <a:bodyPr wrap="square">
            <a:spAutoFit/>
          </a:bodyPr>
          <a:lstStyle/>
          <a:p>
            <a:pPr marL="0" indent="0">
              <a:lnSpc>
                <a:spcPts val="2799"/>
              </a:lnSpc>
              <a:buNone/>
            </a:pPr>
            <a:r>
              <a:rPr lang="en-US" sz="1600" kern="0" spc="-35" dirty="0">
                <a:solidFill>
                  <a:schemeClr val="bg2">
                    <a:lumMod val="75000"/>
                  </a:schemeClr>
                </a:solidFill>
                <a:latin typeface="Goudy Old Style" panose="02020502050305020303" pitchFamily="18" charset="0"/>
                <a:ea typeface="Inter" pitchFamily="34" charset="-122"/>
                <a:cs typeface="Inter" pitchFamily="34" charset="-120"/>
              </a:rPr>
              <a:t>Interactive Presentation Navigation offers a cutting-edge approach to slide control, incorporating hand gestures, voice commands, and an air pen. Revolutionizing the way presentations are delivered, this system empowers presenters to seamlessly navigate through slides, engage audiences, and elevate the overall presentation experience.</a:t>
            </a:r>
            <a:endParaRPr lang="en-US" sz="1600" dirty="0">
              <a:solidFill>
                <a:schemeClr val="bg2">
                  <a:lumMod val="75000"/>
                </a:schemeClr>
              </a:solidFill>
              <a:latin typeface="Goudy Old Style" panose="02020502050305020303" pitchFamily="18" charset="0"/>
            </a:endParaRPr>
          </a:p>
        </p:txBody>
      </p:sp>
      <p:sp>
        <p:nvSpPr>
          <p:cNvPr id="7" name="TextBox 6">
            <a:extLst>
              <a:ext uri="{FF2B5EF4-FFF2-40B4-BE49-F238E27FC236}">
                <a16:creationId xmlns:a16="http://schemas.microsoft.com/office/drawing/2014/main" id="{11A97F6B-962B-9AFA-05F5-DDE8976D43CE}"/>
              </a:ext>
            </a:extLst>
          </p:cNvPr>
          <p:cNvSpPr txBox="1"/>
          <p:nvPr/>
        </p:nvSpPr>
        <p:spPr>
          <a:xfrm>
            <a:off x="620264" y="3482286"/>
            <a:ext cx="7846734" cy="768095"/>
          </a:xfrm>
          <a:prstGeom prst="rect">
            <a:avLst/>
          </a:prstGeom>
          <a:noFill/>
        </p:spPr>
        <p:txBody>
          <a:bodyPr wrap="square">
            <a:spAutoFit/>
          </a:bodyPr>
          <a:lstStyle/>
          <a:p>
            <a:pPr marL="0" indent="0">
              <a:lnSpc>
                <a:spcPts val="2799"/>
              </a:lnSpc>
              <a:buNone/>
            </a:pPr>
            <a:r>
              <a:rPr lang="en-US" sz="1600" kern="0" spc="-35" dirty="0">
                <a:solidFill>
                  <a:schemeClr val="tx2">
                    <a:lumMod val="50000"/>
                  </a:schemeClr>
                </a:solidFill>
                <a:latin typeface="Calibri" panose="020F0502020204030204" pitchFamily="34" charset="0"/>
                <a:ea typeface="Inter" pitchFamily="34" charset="-122"/>
                <a:cs typeface="Calibri" panose="020F0502020204030204" pitchFamily="34" charset="0"/>
              </a:rPr>
              <a:t>The presentation navigator is an innovative system designed to enhance the interaction and control of slide presentations through advanced technological features</a:t>
            </a:r>
            <a:r>
              <a:rPr lang="en-US" sz="1600" kern="0" spc="-35" dirty="0">
                <a:solidFill>
                  <a:schemeClr val="tx2">
                    <a:lumMod val="50000"/>
                  </a:schemeClr>
                </a:solidFill>
                <a:latin typeface="Inter" pitchFamily="34" charset="0"/>
                <a:ea typeface="Inter" pitchFamily="34" charset="-122"/>
                <a:cs typeface="Inter" pitchFamily="34" charset="-120"/>
              </a:rPr>
              <a:t>.</a:t>
            </a:r>
          </a:p>
        </p:txBody>
      </p:sp>
    </p:spTree>
    <p:extLst>
      <p:ext uri="{BB962C8B-B14F-4D97-AF65-F5344CB8AC3E}">
        <p14:creationId xmlns:p14="http://schemas.microsoft.com/office/powerpoint/2010/main" val="2998747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D98752-B35C-298B-BAEC-50156DBD52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326330-8777-22D6-312A-15020271D78E}"/>
              </a:ext>
            </a:extLst>
          </p:cNvPr>
          <p:cNvSpPr>
            <a:spLocks noGrp="1"/>
          </p:cNvSpPr>
          <p:nvPr>
            <p:ph type="title"/>
          </p:nvPr>
        </p:nvSpPr>
        <p:spPr>
          <a:xfrm>
            <a:off x="735338" y="883201"/>
            <a:ext cx="8097132" cy="592953"/>
          </a:xfrm>
        </p:spPr>
        <p:txBody>
          <a:bodyPr/>
          <a:lstStyle/>
          <a:p>
            <a:r>
              <a:rPr lang="en-IN" sz="3200" dirty="0"/>
              <a:t>Motivation : </a:t>
            </a:r>
            <a:r>
              <a:rPr lang="en-US" sz="3200" dirty="0">
                <a:latin typeface="Albert Sans" charset="0"/>
              </a:rPr>
              <a:t>Need, Relevance and Scope</a:t>
            </a:r>
            <a:r>
              <a:rPr lang="en-IN" sz="3200" dirty="0"/>
              <a:t> </a:t>
            </a:r>
          </a:p>
        </p:txBody>
      </p:sp>
      <p:sp>
        <p:nvSpPr>
          <p:cNvPr id="3" name="TextBox 2">
            <a:extLst>
              <a:ext uri="{FF2B5EF4-FFF2-40B4-BE49-F238E27FC236}">
                <a16:creationId xmlns:a16="http://schemas.microsoft.com/office/drawing/2014/main" id="{F6E84752-2771-C7FF-7E25-938DC2D0D0EA}"/>
              </a:ext>
            </a:extLst>
          </p:cNvPr>
          <p:cNvSpPr txBox="1"/>
          <p:nvPr/>
        </p:nvSpPr>
        <p:spPr>
          <a:xfrm>
            <a:off x="795348" y="525170"/>
            <a:ext cx="936104" cy="584775"/>
          </a:xfrm>
          <a:prstGeom prst="rect">
            <a:avLst/>
          </a:prstGeom>
          <a:noFill/>
        </p:spPr>
        <p:txBody>
          <a:bodyPr wrap="square" rtlCol="0">
            <a:spAutoFit/>
          </a:bodyPr>
          <a:lstStyle/>
          <a:p>
            <a:r>
              <a:rPr lang="en" sz="3200" b="1" dirty="0">
                <a:solidFill>
                  <a:schemeClr val="accent2"/>
                </a:solidFill>
                <a:latin typeface="Albert Sans" charset="0"/>
              </a:rPr>
              <a:t>03</a:t>
            </a:r>
            <a:endParaRPr lang="en-IN" sz="3200" b="1" dirty="0">
              <a:solidFill>
                <a:schemeClr val="accent2"/>
              </a:solidFill>
              <a:latin typeface="Albert Sans" charset="0"/>
            </a:endParaRPr>
          </a:p>
        </p:txBody>
      </p:sp>
      <p:sp>
        <p:nvSpPr>
          <p:cNvPr id="4" name="Google Shape;292;p29">
            <a:extLst>
              <a:ext uri="{FF2B5EF4-FFF2-40B4-BE49-F238E27FC236}">
                <a16:creationId xmlns:a16="http://schemas.microsoft.com/office/drawing/2014/main" id="{E1013825-BA56-1ED1-69F1-325FBB421794}"/>
              </a:ext>
            </a:extLst>
          </p:cNvPr>
          <p:cNvSpPr txBox="1">
            <a:spLocks/>
          </p:cNvSpPr>
          <p:nvPr/>
        </p:nvSpPr>
        <p:spPr>
          <a:xfrm>
            <a:off x="735338" y="1851670"/>
            <a:ext cx="7673324" cy="258990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a:endParaRPr lang="en-US" dirty="0">
              <a:latin typeface="Albert Sans" panose="020B0604020202020204" charset="0"/>
            </a:endParaRPr>
          </a:p>
        </p:txBody>
      </p:sp>
      <p:sp>
        <p:nvSpPr>
          <p:cNvPr id="6" name="TextBox 5">
            <a:extLst>
              <a:ext uri="{FF2B5EF4-FFF2-40B4-BE49-F238E27FC236}">
                <a16:creationId xmlns:a16="http://schemas.microsoft.com/office/drawing/2014/main" id="{5C8916BF-2FFD-F8F7-0384-262A62680EF7}"/>
              </a:ext>
            </a:extLst>
          </p:cNvPr>
          <p:cNvSpPr txBox="1"/>
          <p:nvPr/>
        </p:nvSpPr>
        <p:spPr>
          <a:xfrm>
            <a:off x="929234" y="1430514"/>
            <a:ext cx="7673324" cy="707886"/>
          </a:xfrm>
          <a:prstGeom prst="rect">
            <a:avLst/>
          </a:prstGeom>
          <a:noFill/>
        </p:spPr>
        <p:txBody>
          <a:bodyPr wrap="square">
            <a:spAutoFit/>
          </a:bodyPr>
          <a:lstStyle/>
          <a:p>
            <a:r>
              <a:rPr lang="en-US" sz="2400" b="1" u="sng" dirty="0">
                <a:solidFill>
                  <a:schemeClr val="bg1">
                    <a:lumMod val="50000"/>
                  </a:schemeClr>
                </a:solidFill>
                <a:latin typeface="Söhne"/>
              </a:rPr>
              <a:t>Motivation : </a:t>
            </a:r>
            <a:r>
              <a:rPr lang="en-US" sz="1600" b="0" i="0" dirty="0">
                <a:solidFill>
                  <a:srgbClr val="0D0D0D"/>
                </a:solidFill>
                <a:effectLst/>
                <a:latin typeface="Söhne"/>
              </a:rPr>
              <a:t>Post the COVID era, online education has witnessed unprecedented growth, necessitating a more streamlined and efficient teaching approach.</a:t>
            </a:r>
            <a:endParaRPr lang="en-US" sz="1600" dirty="0"/>
          </a:p>
        </p:txBody>
      </p:sp>
      <p:sp>
        <p:nvSpPr>
          <p:cNvPr id="10" name="TextBox 9">
            <a:extLst>
              <a:ext uri="{FF2B5EF4-FFF2-40B4-BE49-F238E27FC236}">
                <a16:creationId xmlns:a16="http://schemas.microsoft.com/office/drawing/2014/main" id="{E9CB4571-D002-74AF-9A88-11AC9EF50AF7}"/>
              </a:ext>
            </a:extLst>
          </p:cNvPr>
          <p:cNvSpPr txBox="1"/>
          <p:nvPr/>
        </p:nvSpPr>
        <p:spPr>
          <a:xfrm>
            <a:off x="929234" y="2136846"/>
            <a:ext cx="7673324" cy="1200329"/>
          </a:xfrm>
          <a:prstGeom prst="rect">
            <a:avLst/>
          </a:prstGeom>
          <a:noFill/>
        </p:spPr>
        <p:txBody>
          <a:bodyPr wrap="square">
            <a:spAutoFit/>
          </a:bodyPr>
          <a:lstStyle/>
          <a:p>
            <a:r>
              <a:rPr lang="en-US" sz="2400" b="1" u="sng" dirty="0">
                <a:solidFill>
                  <a:schemeClr val="bg1">
                    <a:lumMod val="50000"/>
                  </a:schemeClr>
                </a:solidFill>
                <a:latin typeface="Albert Sans" charset="0"/>
              </a:rPr>
              <a:t>Relevance </a:t>
            </a:r>
            <a:r>
              <a:rPr lang="en-US" sz="2400" b="1" i="0" u="sng" dirty="0">
                <a:solidFill>
                  <a:schemeClr val="bg1">
                    <a:lumMod val="50000"/>
                  </a:schemeClr>
                </a:solidFill>
                <a:effectLst/>
                <a:latin typeface="Söhne"/>
              </a:rPr>
              <a:t>: </a:t>
            </a:r>
            <a:r>
              <a:rPr lang="en-US" sz="1600" b="0" i="0" dirty="0">
                <a:solidFill>
                  <a:srgbClr val="0D0D0D"/>
                </a:solidFill>
                <a:effectLst/>
                <a:latin typeface="Söhne"/>
              </a:rPr>
              <a:t>With the surge in online education, educators often grapple with the challenge of acquiring additional tools such as external pens and pads for effective teaching. Our technology eliminates the need for educators to invest in separate pens and pads, providing a cost-effective solution for online teaching.</a:t>
            </a:r>
            <a:endParaRPr lang="en-US" sz="1600" dirty="0"/>
          </a:p>
        </p:txBody>
      </p:sp>
      <p:sp>
        <p:nvSpPr>
          <p:cNvPr id="12" name="TextBox 11">
            <a:extLst>
              <a:ext uri="{FF2B5EF4-FFF2-40B4-BE49-F238E27FC236}">
                <a16:creationId xmlns:a16="http://schemas.microsoft.com/office/drawing/2014/main" id="{DF7FCACE-F31B-1E20-C67E-32F7431890A9}"/>
              </a:ext>
            </a:extLst>
          </p:cNvPr>
          <p:cNvSpPr txBox="1"/>
          <p:nvPr/>
        </p:nvSpPr>
        <p:spPr>
          <a:xfrm>
            <a:off x="929234" y="3288543"/>
            <a:ext cx="7673324" cy="1815882"/>
          </a:xfrm>
          <a:prstGeom prst="rect">
            <a:avLst/>
          </a:prstGeom>
          <a:noFill/>
        </p:spPr>
        <p:txBody>
          <a:bodyPr wrap="square">
            <a:spAutoFit/>
          </a:bodyPr>
          <a:lstStyle/>
          <a:p>
            <a:pPr algn="l"/>
            <a:r>
              <a:rPr lang="en-US" sz="2400" b="1" u="sng" dirty="0">
                <a:solidFill>
                  <a:schemeClr val="bg1">
                    <a:lumMod val="50000"/>
                  </a:schemeClr>
                </a:solidFill>
                <a:latin typeface="Albert Sans" charset="0"/>
              </a:rPr>
              <a:t>Scope : </a:t>
            </a:r>
          </a:p>
          <a:p>
            <a:pPr algn="l">
              <a:buFont typeface="+mj-lt"/>
              <a:buAutoNum type="arabicPeriod"/>
            </a:pPr>
            <a:r>
              <a:rPr lang="en-US" sz="1600" b="1" i="0" dirty="0">
                <a:solidFill>
                  <a:srgbClr val="0D0D0D"/>
                </a:solidFill>
                <a:effectLst/>
                <a:latin typeface="Söhne"/>
              </a:rPr>
              <a:t>Education:</a:t>
            </a:r>
            <a:r>
              <a:rPr lang="en-US" sz="1600" b="0" i="0" dirty="0">
                <a:solidFill>
                  <a:srgbClr val="0D0D0D"/>
                </a:solidFill>
                <a:effectLst/>
                <a:latin typeface="Söhne"/>
              </a:rPr>
              <a:t> Transforming the way lectures are delivered, making learning more interactive and engaging.</a:t>
            </a:r>
          </a:p>
          <a:p>
            <a:pPr algn="l">
              <a:buFont typeface="+mj-lt"/>
              <a:buAutoNum type="arabicPeriod"/>
            </a:pPr>
            <a:r>
              <a:rPr lang="en-US" sz="1600" b="1" i="0" dirty="0">
                <a:solidFill>
                  <a:srgbClr val="0D0D0D"/>
                </a:solidFill>
                <a:effectLst/>
                <a:latin typeface="Söhne"/>
              </a:rPr>
              <a:t>Corporate Presentations:</a:t>
            </a:r>
            <a:r>
              <a:rPr lang="en-US" sz="1600" b="0" i="0" dirty="0">
                <a:solidFill>
                  <a:srgbClr val="0D0D0D"/>
                </a:solidFill>
                <a:effectLst/>
                <a:latin typeface="Söhne"/>
              </a:rPr>
              <a:t> Enhancing business pitches, training sessions, and client interactions with a modern and dynamic approach.</a:t>
            </a:r>
          </a:p>
          <a:p>
            <a:endParaRPr lang="en-US" sz="2400" b="1" u="sng" dirty="0">
              <a:solidFill>
                <a:schemeClr val="bg1">
                  <a:lumMod val="50000"/>
                </a:schemeClr>
              </a:solidFill>
            </a:endParaRPr>
          </a:p>
        </p:txBody>
      </p:sp>
    </p:spTree>
    <p:extLst>
      <p:ext uri="{BB962C8B-B14F-4D97-AF65-F5344CB8AC3E}">
        <p14:creationId xmlns:p14="http://schemas.microsoft.com/office/powerpoint/2010/main" val="2214826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27584" y="1037109"/>
            <a:ext cx="7056784" cy="584775"/>
          </a:xfrm>
          <a:prstGeom prst="rect">
            <a:avLst/>
          </a:prstGeom>
          <a:noFill/>
        </p:spPr>
        <p:txBody>
          <a:bodyPr wrap="square" rtlCol="0">
            <a:spAutoFit/>
          </a:bodyPr>
          <a:lstStyle/>
          <a:p>
            <a:r>
              <a:rPr lang="en-US" sz="3200" b="1" dirty="0">
                <a:solidFill>
                  <a:schemeClr val="tx1">
                    <a:lumMod val="75000"/>
                  </a:schemeClr>
                </a:solidFill>
                <a:latin typeface="Albert Sans" charset="0"/>
              </a:rPr>
              <a:t>AIM AND OBJECTIVE</a:t>
            </a:r>
          </a:p>
        </p:txBody>
      </p:sp>
      <p:sp>
        <p:nvSpPr>
          <p:cNvPr id="4" name="TextBox 3"/>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 05</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FFC9FD53-3DDA-0D2B-5AA9-DC065E8805BB}"/>
              </a:ext>
            </a:extLst>
          </p:cNvPr>
          <p:cNvSpPr txBox="1"/>
          <p:nvPr/>
        </p:nvSpPr>
        <p:spPr>
          <a:xfrm>
            <a:off x="827584" y="1654769"/>
            <a:ext cx="7776864" cy="954107"/>
          </a:xfrm>
          <a:prstGeom prst="rect">
            <a:avLst/>
          </a:prstGeom>
          <a:noFill/>
        </p:spPr>
        <p:txBody>
          <a:bodyPr wrap="square">
            <a:spAutoFit/>
          </a:bodyPr>
          <a:lstStyle/>
          <a:p>
            <a:pPr algn="l"/>
            <a:r>
              <a:rPr lang="en-US" sz="2400" b="1" i="0" u="sng" dirty="0">
                <a:solidFill>
                  <a:schemeClr val="bg1">
                    <a:lumMod val="50000"/>
                  </a:schemeClr>
                </a:solidFill>
                <a:effectLst/>
                <a:latin typeface="+mj-lt"/>
              </a:rPr>
              <a:t>Aim: </a:t>
            </a:r>
            <a:r>
              <a:rPr lang="en-US" sz="1600" b="0" i="0" dirty="0">
                <a:solidFill>
                  <a:srgbClr val="0D0D0D"/>
                </a:solidFill>
                <a:effectLst/>
                <a:latin typeface="+mn-lt"/>
              </a:rPr>
              <a:t>To develop and implement an innovative Interactive Presentation Navigation system that addresses the post-COVID challenges in online education, providing a cost-effective and streamlined solution for educators.</a:t>
            </a:r>
          </a:p>
        </p:txBody>
      </p:sp>
      <p:sp>
        <p:nvSpPr>
          <p:cNvPr id="7" name="TextBox 6">
            <a:extLst>
              <a:ext uri="{FF2B5EF4-FFF2-40B4-BE49-F238E27FC236}">
                <a16:creationId xmlns:a16="http://schemas.microsoft.com/office/drawing/2014/main" id="{8FAC6AA7-57EA-64D7-F085-1DB80B69279A}"/>
              </a:ext>
            </a:extLst>
          </p:cNvPr>
          <p:cNvSpPr txBox="1"/>
          <p:nvPr/>
        </p:nvSpPr>
        <p:spPr>
          <a:xfrm>
            <a:off x="827584" y="2700705"/>
            <a:ext cx="7776864" cy="1938992"/>
          </a:xfrm>
          <a:prstGeom prst="rect">
            <a:avLst/>
          </a:prstGeom>
          <a:noFill/>
        </p:spPr>
        <p:txBody>
          <a:bodyPr wrap="square">
            <a:spAutoFit/>
          </a:bodyPr>
          <a:lstStyle/>
          <a:p>
            <a:r>
              <a:rPr lang="en-US" sz="2400" b="1" u="sng" dirty="0">
                <a:solidFill>
                  <a:schemeClr val="bg1">
                    <a:lumMod val="50000"/>
                  </a:schemeClr>
                </a:solidFill>
                <a:latin typeface="+mj-lt"/>
              </a:rPr>
              <a:t>Objective :</a:t>
            </a:r>
          </a:p>
          <a:p>
            <a:endParaRPr lang="en-US" sz="1600" dirty="0">
              <a:solidFill>
                <a:schemeClr val="bg1">
                  <a:lumMod val="50000"/>
                </a:schemeClr>
              </a:solidFill>
              <a:latin typeface="+mn-lt"/>
            </a:endParaRPr>
          </a:p>
          <a:p>
            <a:pPr marL="342900" indent="-342900">
              <a:buAutoNum type="arabicPeriod"/>
            </a:pPr>
            <a:r>
              <a:rPr lang="en-US" sz="1600" dirty="0">
                <a:solidFill>
                  <a:schemeClr val="bg1">
                    <a:lumMod val="50000"/>
                  </a:schemeClr>
                </a:solidFill>
                <a:latin typeface="+mn-lt"/>
              </a:rPr>
              <a:t>System Development</a:t>
            </a:r>
          </a:p>
          <a:p>
            <a:pPr marL="342900" indent="-342900">
              <a:buAutoNum type="arabicPeriod"/>
            </a:pPr>
            <a:r>
              <a:rPr lang="en-US" sz="1600" dirty="0">
                <a:solidFill>
                  <a:schemeClr val="bg1">
                    <a:lumMod val="50000"/>
                  </a:schemeClr>
                </a:solidFill>
                <a:latin typeface="+mn-lt"/>
              </a:rPr>
              <a:t>Educational Integration</a:t>
            </a:r>
          </a:p>
          <a:p>
            <a:pPr marL="342900" indent="-342900">
              <a:buAutoNum type="arabicPeriod"/>
            </a:pPr>
            <a:r>
              <a:rPr lang="en-US" sz="1600" dirty="0">
                <a:solidFill>
                  <a:schemeClr val="bg1">
                    <a:lumMod val="50000"/>
                  </a:schemeClr>
                </a:solidFill>
                <a:latin typeface="+mn-lt"/>
              </a:rPr>
              <a:t>Cost- Effective Solution</a:t>
            </a:r>
          </a:p>
          <a:p>
            <a:pPr marL="342900" indent="-342900">
              <a:buAutoNum type="arabicPeriod"/>
            </a:pPr>
            <a:r>
              <a:rPr lang="en-US" sz="1600" dirty="0">
                <a:solidFill>
                  <a:schemeClr val="bg1">
                    <a:lumMod val="50000"/>
                  </a:schemeClr>
                </a:solidFill>
                <a:latin typeface="+mn-lt"/>
              </a:rPr>
              <a:t>Enhanced Accessibility</a:t>
            </a:r>
          </a:p>
          <a:p>
            <a:pPr marL="342900" indent="-342900">
              <a:buAutoNum type="arabicPeriod"/>
            </a:pPr>
            <a:r>
              <a:rPr lang="en-US" sz="1600" dirty="0">
                <a:solidFill>
                  <a:schemeClr val="bg1">
                    <a:lumMod val="50000"/>
                  </a:schemeClr>
                </a:solidFill>
                <a:latin typeface="+mn-lt"/>
              </a:rPr>
              <a:t>Collaborative Features </a:t>
            </a:r>
          </a:p>
        </p:txBody>
      </p:sp>
    </p:spTree>
    <p:extLst>
      <p:ext uri="{BB962C8B-B14F-4D97-AF65-F5344CB8AC3E}">
        <p14:creationId xmlns:p14="http://schemas.microsoft.com/office/powerpoint/2010/main" val="2316678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19B9BC-D595-4A3D-C629-795745B89C0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C4046BE-C597-8DE0-96B0-3C7A5EA6C1B6}"/>
              </a:ext>
            </a:extLst>
          </p:cNvPr>
          <p:cNvSpPr txBox="1"/>
          <p:nvPr/>
        </p:nvSpPr>
        <p:spPr>
          <a:xfrm>
            <a:off x="899592" y="1140301"/>
            <a:ext cx="7776864" cy="1077218"/>
          </a:xfrm>
          <a:prstGeom prst="rect">
            <a:avLst/>
          </a:prstGeom>
          <a:noFill/>
        </p:spPr>
        <p:txBody>
          <a:bodyPr wrap="square" rtlCol="0">
            <a:spAutoFit/>
          </a:bodyPr>
          <a:lstStyle/>
          <a:p>
            <a:r>
              <a:rPr lang="en-US" sz="3200" b="1" dirty="0">
                <a:solidFill>
                  <a:schemeClr val="tx1">
                    <a:lumMod val="75000"/>
                  </a:schemeClr>
                </a:solidFill>
                <a:latin typeface="Albert Sans" charset="0"/>
              </a:rPr>
              <a:t>PROPOSED ARCHITECTURE / METHADOLOGY</a:t>
            </a:r>
          </a:p>
        </p:txBody>
      </p:sp>
      <p:sp>
        <p:nvSpPr>
          <p:cNvPr id="4" name="TextBox 3">
            <a:extLst>
              <a:ext uri="{FF2B5EF4-FFF2-40B4-BE49-F238E27FC236}">
                <a16:creationId xmlns:a16="http://schemas.microsoft.com/office/drawing/2014/main" id="{8A6C2334-CF64-F26F-BC6B-DCC78A9684D2}"/>
              </a:ext>
            </a:extLst>
          </p:cNvPr>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 06</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76B849F4-4AF0-0C24-005D-7E3C8DF00288}"/>
              </a:ext>
            </a:extLst>
          </p:cNvPr>
          <p:cNvSpPr txBox="1"/>
          <p:nvPr/>
        </p:nvSpPr>
        <p:spPr>
          <a:xfrm>
            <a:off x="899592" y="2341205"/>
            <a:ext cx="5958408" cy="1631216"/>
          </a:xfrm>
          <a:prstGeom prst="rect">
            <a:avLst/>
          </a:prstGeom>
          <a:noFill/>
        </p:spPr>
        <p:txBody>
          <a:bodyPr wrap="square">
            <a:spAutoFit/>
          </a:bodyPr>
          <a:lstStyle/>
          <a:p>
            <a:pPr marL="285750" indent="-285750">
              <a:buFont typeface="Arial" panose="020B0604020202020204" pitchFamily="34" charset="0"/>
              <a:buChar char="•"/>
            </a:pPr>
            <a:r>
              <a:rPr lang="en-US" sz="2000" b="1" i="0" dirty="0">
                <a:solidFill>
                  <a:srgbClr val="0D0D0D"/>
                </a:solidFill>
                <a:effectLst/>
                <a:latin typeface="Söhne"/>
              </a:rPr>
              <a:t>Hand Gesture Recognition</a:t>
            </a:r>
            <a:endParaRPr lang="en-US" sz="2000" b="1" dirty="0">
              <a:solidFill>
                <a:srgbClr val="0D0D0D"/>
              </a:solidFill>
              <a:latin typeface="Söhne"/>
            </a:endParaRPr>
          </a:p>
          <a:p>
            <a:pPr marL="285750" indent="-285750">
              <a:buFont typeface="Arial" panose="020B0604020202020204" pitchFamily="34" charset="0"/>
              <a:buChar char="•"/>
            </a:pPr>
            <a:r>
              <a:rPr lang="en-US" sz="2000" b="1" i="0" dirty="0">
                <a:solidFill>
                  <a:srgbClr val="0D0D0D"/>
                </a:solidFill>
                <a:effectLst/>
                <a:latin typeface="Söhne"/>
              </a:rPr>
              <a:t>Voice Command Processing</a:t>
            </a:r>
            <a:endParaRPr lang="en-US" sz="2000" dirty="0">
              <a:solidFill>
                <a:srgbClr val="0D0D0D"/>
              </a:solidFill>
              <a:latin typeface="Söhne"/>
            </a:endParaRPr>
          </a:p>
          <a:p>
            <a:pPr marL="285750" indent="-285750">
              <a:buFont typeface="Arial" panose="020B0604020202020204" pitchFamily="34" charset="0"/>
              <a:buChar char="•"/>
            </a:pPr>
            <a:r>
              <a:rPr lang="en-US" sz="2000" b="1" i="0" dirty="0">
                <a:solidFill>
                  <a:srgbClr val="0D0D0D"/>
                </a:solidFill>
                <a:effectLst/>
                <a:latin typeface="Söhne"/>
              </a:rPr>
              <a:t>Air Pen Interaction</a:t>
            </a:r>
            <a:endParaRPr lang="en-US" sz="2000" dirty="0">
              <a:solidFill>
                <a:srgbClr val="0D0D0D"/>
              </a:solidFill>
              <a:latin typeface="Söhne"/>
            </a:endParaRPr>
          </a:p>
          <a:p>
            <a:pPr marL="285750" indent="-285750">
              <a:buFont typeface="Arial" panose="020B0604020202020204" pitchFamily="34" charset="0"/>
              <a:buChar char="•"/>
            </a:pPr>
            <a:r>
              <a:rPr lang="en-US" sz="2000" b="1" i="0" dirty="0">
                <a:solidFill>
                  <a:srgbClr val="0D0D0D"/>
                </a:solidFill>
                <a:effectLst/>
                <a:latin typeface="Söhne"/>
              </a:rPr>
              <a:t>Gesture-Command Mapping</a:t>
            </a:r>
            <a:endParaRPr lang="en-US" sz="2000" dirty="0">
              <a:solidFill>
                <a:srgbClr val="0D0D0D"/>
              </a:solidFill>
              <a:latin typeface="Söhne"/>
            </a:endParaRPr>
          </a:p>
          <a:p>
            <a:pPr marL="285750" indent="-285750">
              <a:buFont typeface="Arial" panose="020B0604020202020204" pitchFamily="34" charset="0"/>
              <a:buChar char="•"/>
            </a:pPr>
            <a:r>
              <a:rPr lang="en-US" sz="2000" b="1" i="0" dirty="0">
                <a:solidFill>
                  <a:srgbClr val="0D0D0D"/>
                </a:solidFill>
                <a:effectLst/>
                <a:latin typeface="Söhne"/>
              </a:rPr>
              <a:t>Hardware Integration</a:t>
            </a:r>
            <a:endParaRPr lang="en-US" sz="2000" dirty="0"/>
          </a:p>
        </p:txBody>
      </p:sp>
    </p:spTree>
    <p:extLst>
      <p:ext uri="{BB962C8B-B14F-4D97-AF65-F5344CB8AC3E}">
        <p14:creationId xmlns:p14="http://schemas.microsoft.com/office/powerpoint/2010/main" val="2702097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6BA819-09E7-5473-CDAC-91CFA0B730B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E087DB7-0F60-E054-4EB9-7E357F50B695}"/>
              </a:ext>
            </a:extLst>
          </p:cNvPr>
          <p:cNvSpPr txBox="1"/>
          <p:nvPr/>
        </p:nvSpPr>
        <p:spPr>
          <a:xfrm>
            <a:off x="899592" y="1140301"/>
            <a:ext cx="7776864" cy="584775"/>
          </a:xfrm>
          <a:prstGeom prst="rect">
            <a:avLst/>
          </a:prstGeom>
          <a:noFill/>
        </p:spPr>
        <p:txBody>
          <a:bodyPr wrap="square" rtlCol="0">
            <a:spAutoFit/>
          </a:bodyPr>
          <a:lstStyle/>
          <a:p>
            <a:r>
              <a:rPr lang="en-US" sz="3200" b="1" dirty="0">
                <a:solidFill>
                  <a:schemeClr val="tx1">
                    <a:lumMod val="75000"/>
                  </a:schemeClr>
                </a:solidFill>
                <a:latin typeface="+mn-lt"/>
              </a:rPr>
              <a:t>PROPOSED ALGORITHM</a:t>
            </a:r>
          </a:p>
        </p:txBody>
      </p:sp>
      <p:sp>
        <p:nvSpPr>
          <p:cNvPr id="4" name="TextBox 3">
            <a:extLst>
              <a:ext uri="{FF2B5EF4-FFF2-40B4-BE49-F238E27FC236}">
                <a16:creationId xmlns:a16="http://schemas.microsoft.com/office/drawing/2014/main" id="{85FB105B-0632-4B6A-FA21-72F261EB8C3E}"/>
              </a:ext>
            </a:extLst>
          </p:cNvPr>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mn-lt"/>
              </a:rPr>
              <a:t> 07</a:t>
            </a:r>
            <a:endParaRPr lang="en-IN" sz="3200" b="1" dirty="0">
              <a:solidFill>
                <a:schemeClr val="accent2"/>
              </a:solidFill>
              <a:latin typeface="+mn-lt"/>
            </a:endParaRPr>
          </a:p>
        </p:txBody>
      </p:sp>
      <p:sp>
        <p:nvSpPr>
          <p:cNvPr id="5" name="TextBox 4">
            <a:extLst>
              <a:ext uri="{FF2B5EF4-FFF2-40B4-BE49-F238E27FC236}">
                <a16:creationId xmlns:a16="http://schemas.microsoft.com/office/drawing/2014/main" id="{F634F440-2541-6148-781E-42ACEFDF2569}"/>
              </a:ext>
            </a:extLst>
          </p:cNvPr>
          <p:cNvSpPr txBox="1"/>
          <p:nvPr/>
        </p:nvSpPr>
        <p:spPr>
          <a:xfrm>
            <a:off x="431541" y="2067694"/>
            <a:ext cx="2880319" cy="1661993"/>
          </a:xfrm>
          <a:prstGeom prst="rect">
            <a:avLst/>
          </a:prstGeom>
          <a:noFill/>
        </p:spPr>
        <p:txBody>
          <a:bodyPr wrap="square">
            <a:spAutoFit/>
          </a:bodyPr>
          <a:lstStyle/>
          <a:p>
            <a:pPr marL="342900" indent="-342900" algn="l">
              <a:buAutoNum type="arabicPeriod"/>
            </a:pPr>
            <a:r>
              <a:rPr lang="en-US" sz="1600" b="1" i="0" dirty="0">
                <a:solidFill>
                  <a:srgbClr val="0D0D0D"/>
                </a:solidFill>
                <a:effectLst/>
                <a:latin typeface="+mn-lt"/>
              </a:rPr>
              <a:t>Hand Gesture Recognition Algorithm :</a:t>
            </a:r>
          </a:p>
          <a:p>
            <a:pPr algn="l"/>
            <a:endParaRPr lang="en-US" b="1" i="0" dirty="0">
              <a:solidFill>
                <a:srgbClr val="0D0D0D"/>
              </a:solidFill>
              <a:effectLst/>
              <a:latin typeface="+mn-lt"/>
            </a:endParaRPr>
          </a:p>
          <a:p>
            <a:pPr marL="285750" indent="-285750" algn="l">
              <a:buFont typeface="Arial" panose="020B0604020202020204" pitchFamily="34" charset="0"/>
              <a:buChar char="•"/>
            </a:pPr>
            <a:r>
              <a:rPr lang="en-US" b="1" i="0" dirty="0">
                <a:solidFill>
                  <a:srgbClr val="0D0D0D"/>
                </a:solidFill>
                <a:effectLst/>
                <a:latin typeface="+mn-lt"/>
              </a:rPr>
              <a:t>Initialize Hand Detector</a:t>
            </a:r>
          </a:p>
          <a:p>
            <a:pPr marL="285750" indent="-285750" algn="l">
              <a:buFont typeface="Arial" panose="020B0604020202020204" pitchFamily="34" charset="0"/>
              <a:buChar char="•"/>
            </a:pPr>
            <a:r>
              <a:rPr lang="en-US" b="1" i="0" dirty="0">
                <a:solidFill>
                  <a:srgbClr val="0D0D0D"/>
                </a:solidFill>
                <a:effectLst/>
                <a:latin typeface="+mn-lt"/>
              </a:rPr>
              <a:t>Extract Hand Landmarks</a:t>
            </a:r>
          </a:p>
          <a:p>
            <a:pPr marL="285750" indent="-285750" algn="l">
              <a:buFont typeface="Arial" panose="020B0604020202020204" pitchFamily="34" charset="0"/>
              <a:buChar char="•"/>
            </a:pPr>
            <a:r>
              <a:rPr lang="en-US" b="1" i="0" dirty="0">
                <a:solidFill>
                  <a:srgbClr val="0D0D0D"/>
                </a:solidFill>
                <a:effectLst/>
                <a:latin typeface="+mn-lt"/>
              </a:rPr>
              <a:t>Define Gesture Mapping</a:t>
            </a:r>
          </a:p>
          <a:p>
            <a:pPr marL="285750" indent="-285750" algn="l">
              <a:buFont typeface="Arial" panose="020B0604020202020204" pitchFamily="34" charset="0"/>
              <a:buChar char="•"/>
            </a:pPr>
            <a:r>
              <a:rPr lang="en-US" b="1" i="0" dirty="0">
                <a:solidFill>
                  <a:srgbClr val="0D0D0D"/>
                </a:solidFill>
                <a:effectLst/>
                <a:latin typeface="+mn-lt"/>
              </a:rPr>
              <a:t>Gesture Recognition</a:t>
            </a:r>
          </a:p>
        </p:txBody>
      </p:sp>
      <p:sp>
        <p:nvSpPr>
          <p:cNvPr id="7" name="TextBox 6">
            <a:extLst>
              <a:ext uri="{FF2B5EF4-FFF2-40B4-BE49-F238E27FC236}">
                <a16:creationId xmlns:a16="http://schemas.microsoft.com/office/drawing/2014/main" id="{21799012-A0D7-D1DE-A3D4-720DDD4DCB1D}"/>
              </a:ext>
            </a:extLst>
          </p:cNvPr>
          <p:cNvSpPr txBox="1"/>
          <p:nvPr/>
        </p:nvSpPr>
        <p:spPr>
          <a:xfrm>
            <a:off x="3420305" y="2070562"/>
            <a:ext cx="2592287" cy="1877437"/>
          </a:xfrm>
          <a:prstGeom prst="rect">
            <a:avLst/>
          </a:prstGeom>
          <a:noFill/>
        </p:spPr>
        <p:txBody>
          <a:bodyPr wrap="square">
            <a:spAutoFit/>
          </a:bodyPr>
          <a:lstStyle/>
          <a:p>
            <a:pPr algn="l"/>
            <a:r>
              <a:rPr lang="en-US" sz="1600" b="1" i="0" dirty="0">
                <a:solidFill>
                  <a:srgbClr val="0D0D0D"/>
                </a:solidFill>
                <a:effectLst/>
                <a:latin typeface="+mn-lt"/>
              </a:rPr>
              <a:t>2. Voice Command </a:t>
            </a:r>
          </a:p>
          <a:p>
            <a:pPr algn="l"/>
            <a:r>
              <a:rPr lang="en-US" sz="1600" b="1" i="0" dirty="0">
                <a:solidFill>
                  <a:srgbClr val="0D0D0D"/>
                </a:solidFill>
                <a:effectLst/>
                <a:latin typeface="+mn-lt"/>
              </a:rPr>
              <a:t>Processing Algorithm :</a:t>
            </a:r>
          </a:p>
          <a:p>
            <a:pPr algn="l"/>
            <a:endParaRPr lang="en-US" b="1" dirty="0">
              <a:solidFill>
                <a:srgbClr val="0D0D0D"/>
              </a:solidFill>
              <a:latin typeface="+mn-lt"/>
            </a:endParaRPr>
          </a:p>
          <a:p>
            <a:pPr marL="285750" indent="-285750" algn="l">
              <a:buFont typeface="Arial" panose="020B0604020202020204" pitchFamily="34" charset="0"/>
              <a:buChar char="•"/>
            </a:pPr>
            <a:r>
              <a:rPr lang="en-US" b="1" i="0" dirty="0">
                <a:solidFill>
                  <a:srgbClr val="0D0D0D"/>
                </a:solidFill>
                <a:effectLst/>
                <a:latin typeface="+mn-lt"/>
              </a:rPr>
              <a:t>Initialize Speech Recognition</a:t>
            </a:r>
          </a:p>
          <a:p>
            <a:pPr marL="285750" indent="-285750" algn="l">
              <a:buFont typeface="Arial" panose="020B0604020202020204" pitchFamily="34" charset="0"/>
              <a:buChar char="•"/>
            </a:pPr>
            <a:r>
              <a:rPr lang="en-US" b="1" i="0" dirty="0">
                <a:solidFill>
                  <a:srgbClr val="0D0D0D"/>
                </a:solidFill>
                <a:effectLst/>
                <a:latin typeface="+mn-lt"/>
              </a:rPr>
              <a:t>Define Command Vocabulary</a:t>
            </a:r>
          </a:p>
          <a:p>
            <a:pPr marL="285750" indent="-285750" algn="l">
              <a:buFont typeface="Arial" panose="020B0604020202020204" pitchFamily="34" charset="0"/>
              <a:buChar char="•"/>
            </a:pPr>
            <a:r>
              <a:rPr lang="en-US" b="1" i="0" dirty="0">
                <a:solidFill>
                  <a:srgbClr val="0D0D0D"/>
                </a:solidFill>
                <a:effectLst/>
                <a:latin typeface="+mn-lt"/>
              </a:rPr>
              <a:t>Command Recognition</a:t>
            </a:r>
            <a:endParaRPr lang="en-US" b="0" i="0" dirty="0">
              <a:solidFill>
                <a:srgbClr val="0D0D0D"/>
              </a:solidFill>
              <a:effectLst/>
              <a:latin typeface="+mn-lt"/>
            </a:endParaRPr>
          </a:p>
        </p:txBody>
      </p:sp>
      <p:sp>
        <p:nvSpPr>
          <p:cNvPr id="9" name="TextBox 8">
            <a:extLst>
              <a:ext uri="{FF2B5EF4-FFF2-40B4-BE49-F238E27FC236}">
                <a16:creationId xmlns:a16="http://schemas.microsoft.com/office/drawing/2014/main" id="{6BD5FE17-B1EC-EB18-64F8-3E84F9BA06EC}"/>
              </a:ext>
            </a:extLst>
          </p:cNvPr>
          <p:cNvSpPr txBox="1"/>
          <p:nvPr/>
        </p:nvSpPr>
        <p:spPr>
          <a:xfrm>
            <a:off x="6012593" y="2067694"/>
            <a:ext cx="2592287" cy="1908215"/>
          </a:xfrm>
          <a:prstGeom prst="rect">
            <a:avLst/>
          </a:prstGeom>
          <a:noFill/>
        </p:spPr>
        <p:txBody>
          <a:bodyPr wrap="square">
            <a:spAutoFit/>
          </a:bodyPr>
          <a:lstStyle/>
          <a:p>
            <a:pPr algn="l"/>
            <a:r>
              <a:rPr lang="fr-FR" sz="1600" b="1" i="0" dirty="0">
                <a:solidFill>
                  <a:srgbClr val="0D0D0D"/>
                </a:solidFill>
                <a:effectLst/>
                <a:latin typeface="+mn-lt"/>
              </a:rPr>
              <a:t>3. Air Pen Interaction Algorithm :</a:t>
            </a:r>
          </a:p>
          <a:p>
            <a:pPr algn="l"/>
            <a:endParaRPr lang="fr-FR" sz="1600" b="1" dirty="0">
              <a:solidFill>
                <a:srgbClr val="0D0D0D"/>
              </a:solidFill>
              <a:latin typeface="+mn-lt"/>
            </a:endParaRPr>
          </a:p>
          <a:p>
            <a:pPr marL="285750" indent="-285750" algn="l">
              <a:buFont typeface="Arial" panose="020B0604020202020204" pitchFamily="34" charset="0"/>
              <a:buChar char="•"/>
            </a:pPr>
            <a:r>
              <a:rPr lang="en-US" b="1" i="0" dirty="0">
                <a:solidFill>
                  <a:srgbClr val="0D0D0D"/>
                </a:solidFill>
                <a:effectLst/>
                <a:latin typeface="+mn-lt"/>
              </a:rPr>
              <a:t>Initialize Air Pen Tracking</a:t>
            </a:r>
            <a:endParaRPr lang="en-US" b="0" i="0" dirty="0">
              <a:solidFill>
                <a:srgbClr val="0D0D0D"/>
              </a:solidFill>
              <a:effectLst/>
              <a:latin typeface="+mn-lt"/>
            </a:endParaRPr>
          </a:p>
          <a:p>
            <a:pPr marL="285750" indent="-285750" algn="l">
              <a:buFont typeface="Arial" panose="020B0604020202020204" pitchFamily="34" charset="0"/>
              <a:buChar char="•"/>
            </a:pPr>
            <a:r>
              <a:rPr lang="en-US" b="1" i="0" dirty="0">
                <a:solidFill>
                  <a:srgbClr val="0D0D0D"/>
                </a:solidFill>
                <a:effectLst/>
                <a:latin typeface="+mn-lt"/>
              </a:rPr>
              <a:t>Define Drawing Actions</a:t>
            </a:r>
          </a:p>
          <a:p>
            <a:pPr marL="285750" indent="-285750" algn="l">
              <a:buFont typeface="Arial" panose="020B0604020202020204" pitchFamily="34" charset="0"/>
              <a:buChar char="•"/>
            </a:pPr>
            <a:r>
              <a:rPr lang="en-US" b="1" i="0" dirty="0">
                <a:solidFill>
                  <a:srgbClr val="0D0D0D"/>
                </a:solidFill>
                <a:effectLst/>
                <a:latin typeface="+mn-lt"/>
              </a:rPr>
              <a:t>Drawing Recognition</a:t>
            </a:r>
          </a:p>
          <a:p>
            <a:pPr marL="285750" indent="-285750" algn="l">
              <a:buFont typeface="Arial" panose="020B0604020202020204" pitchFamily="34" charset="0"/>
              <a:buChar char="•"/>
            </a:pPr>
            <a:r>
              <a:rPr lang="en-US" b="1" i="0" dirty="0">
                <a:solidFill>
                  <a:srgbClr val="0D0D0D"/>
                </a:solidFill>
                <a:effectLst/>
                <a:latin typeface="+mn-lt"/>
              </a:rPr>
              <a:t>Real-Time Drawing</a:t>
            </a:r>
            <a:endParaRPr lang="en-US" b="0" i="0" dirty="0">
              <a:solidFill>
                <a:srgbClr val="0D0D0D"/>
              </a:solidFill>
              <a:effectLst/>
              <a:latin typeface="+mn-lt"/>
            </a:endParaRPr>
          </a:p>
        </p:txBody>
      </p:sp>
    </p:spTree>
    <p:extLst>
      <p:ext uri="{BB962C8B-B14F-4D97-AF65-F5344CB8AC3E}">
        <p14:creationId xmlns:p14="http://schemas.microsoft.com/office/powerpoint/2010/main" val="40040552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EFF85A-F2EE-C28B-8A38-D859080759B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F164101-B897-79FB-FC2F-27E5A5515E7F}"/>
              </a:ext>
            </a:extLst>
          </p:cNvPr>
          <p:cNvSpPr txBox="1"/>
          <p:nvPr/>
        </p:nvSpPr>
        <p:spPr>
          <a:xfrm>
            <a:off x="1619672" y="483518"/>
            <a:ext cx="7776864" cy="1077218"/>
          </a:xfrm>
          <a:prstGeom prst="rect">
            <a:avLst/>
          </a:prstGeom>
          <a:noFill/>
        </p:spPr>
        <p:txBody>
          <a:bodyPr wrap="square" rtlCol="0">
            <a:spAutoFit/>
          </a:bodyPr>
          <a:lstStyle/>
          <a:p>
            <a:r>
              <a:rPr lang="en-US" sz="3200" b="1" dirty="0">
                <a:solidFill>
                  <a:schemeClr val="tx1">
                    <a:lumMod val="75000"/>
                  </a:schemeClr>
                </a:solidFill>
                <a:latin typeface="Albert Sans" charset="0"/>
              </a:rPr>
              <a:t>SOFTWARE AND HARDWARE REQUIREMENTS</a:t>
            </a:r>
          </a:p>
        </p:txBody>
      </p:sp>
      <p:sp>
        <p:nvSpPr>
          <p:cNvPr id="4" name="TextBox 3">
            <a:extLst>
              <a:ext uri="{FF2B5EF4-FFF2-40B4-BE49-F238E27FC236}">
                <a16:creationId xmlns:a16="http://schemas.microsoft.com/office/drawing/2014/main" id="{959981D1-AD9F-C05F-17E3-32FFBD7C5503}"/>
              </a:ext>
            </a:extLst>
          </p:cNvPr>
          <p:cNvSpPr txBox="1"/>
          <p:nvPr/>
        </p:nvSpPr>
        <p:spPr>
          <a:xfrm>
            <a:off x="755576" y="555526"/>
            <a:ext cx="936104" cy="584775"/>
          </a:xfrm>
          <a:prstGeom prst="rect">
            <a:avLst/>
          </a:prstGeom>
          <a:noFill/>
        </p:spPr>
        <p:txBody>
          <a:bodyPr wrap="square" rtlCol="0">
            <a:spAutoFit/>
          </a:bodyPr>
          <a:lstStyle/>
          <a:p>
            <a:r>
              <a:rPr lang="en" sz="3200" b="1" dirty="0">
                <a:solidFill>
                  <a:schemeClr val="accent2"/>
                </a:solidFill>
                <a:latin typeface="Albert Sans" charset="0"/>
              </a:rPr>
              <a:t> 09</a:t>
            </a:r>
            <a:endParaRPr lang="en-IN" sz="3200" b="1" dirty="0">
              <a:solidFill>
                <a:schemeClr val="accent2"/>
              </a:solidFill>
              <a:latin typeface="Albert Sans" charset="0"/>
            </a:endParaRPr>
          </a:p>
        </p:txBody>
      </p:sp>
      <p:sp>
        <p:nvSpPr>
          <p:cNvPr id="5" name="TextBox 4">
            <a:extLst>
              <a:ext uri="{FF2B5EF4-FFF2-40B4-BE49-F238E27FC236}">
                <a16:creationId xmlns:a16="http://schemas.microsoft.com/office/drawing/2014/main" id="{0AB4D9BA-E02D-7212-7FC6-8D8A6F58D209}"/>
              </a:ext>
            </a:extLst>
          </p:cNvPr>
          <p:cNvSpPr txBox="1"/>
          <p:nvPr/>
        </p:nvSpPr>
        <p:spPr>
          <a:xfrm>
            <a:off x="467544" y="1632744"/>
            <a:ext cx="8136904" cy="1120628"/>
          </a:xfrm>
          <a:prstGeom prst="rect">
            <a:avLst/>
          </a:prstGeom>
          <a:noFill/>
        </p:spPr>
        <p:txBody>
          <a:bodyPr wrap="square">
            <a:spAutoFit/>
          </a:bodyPr>
          <a:lstStyle/>
          <a:p>
            <a:pPr marL="0" indent="0">
              <a:lnSpc>
                <a:spcPts val="2799"/>
              </a:lnSpc>
              <a:buNone/>
            </a:pPr>
            <a:r>
              <a:rPr lang="en-US" sz="1400" b="1" kern="0" spc="-35" dirty="0">
                <a:solidFill>
                  <a:schemeClr val="accent1">
                    <a:lumMod val="10000"/>
                  </a:schemeClr>
                </a:solidFill>
                <a:latin typeface="+mj-lt"/>
                <a:ea typeface="Inter" pitchFamily="34" charset="-122"/>
                <a:cs typeface="Inter" pitchFamily="34" charset="-120"/>
              </a:rPr>
              <a:t>Python Programing Language:- </a:t>
            </a:r>
            <a:r>
              <a:rPr lang="en-US" sz="1400" kern="0" spc="-35" dirty="0">
                <a:solidFill>
                  <a:schemeClr val="tx2">
                    <a:lumMod val="50000"/>
                  </a:schemeClr>
                </a:solidFill>
                <a:latin typeface="+mj-lt"/>
                <a:ea typeface="Inter" pitchFamily="34" charset="-122"/>
                <a:cs typeface="Inter" pitchFamily="34" charset="-120"/>
              </a:rPr>
              <a:t>The system leverages the robust capabilities of the Python programming language, providing a flexible and powerful framework for seamless integration of interactive presentation controls.</a:t>
            </a:r>
            <a:endParaRPr lang="en-US" sz="1400" dirty="0">
              <a:solidFill>
                <a:schemeClr val="tx2">
                  <a:lumMod val="50000"/>
                </a:schemeClr>
              </a:solidFill>
              <a:latin typeface="+mj-lt"/>
            </a:endParaRPr>
          </a:p>
        </p:txBody>
      </p:sp>
      <p:sp>
        <p:nvSpPr>
          <p:cNvPr id="7" name="TextBox 6">
            <a:extLst>
              <a:ext uri="{FF2B5EF4-FFF2-40B4-BE49-F238E27FC236}">
                <a16:creationId xmlns:a16="http://schemas.microsoft.com/office/drawing/2014/main" id="{6170AFEF-6E89-9D1B-FA45-51E5443A2668}"/>
              </a:ext>
            </a:extLst>
          </p:cNvPr>
          <p:cNvSpPr txBox="1"/>
          <p:nvPr/>
        </p:nvSpPr>
        <p:spPr>
          <a:xfrm>
            <a:off x="467544" y="2715766"/>
            <a:ext cx="8280920" cy="761555"/>
          </a:xfrm>
          <a:prstGeom prst="rect">
            <a:avLst/>
          </a:prstGeom>
          <a:noFill/>
        </p:spPr>
        <p:txBody>
          <a:bodyPr wrap="square">
            <a:spAutoFit/>
          </a:bodyPr>
          <a:lstStyle/>
          <a:p>
            <a:pPr marL="0" indent="0">
              <a:lnSpc>
                <a:spcPts val="2799"/>
              </a:lnSpc>
              <a:buNone/>
            </a:pPr>
            <a:r>
              <a:rPr lang="en-US" sz="1300" b="1" kern="0" spc="-35" dirty="0">
                <a:solidFill>
                  <a:schemeClr val="tx1">
                    <a:lumMod val="50000"/>
                  </a:schemeClr>
                </a:solidFill>
                <a:latin typeface="+mj-lt"/>
                <a:ea typeface="Inter" pitchFamily="34" charset="-122"/>
                <a:cs typeface="Inter" pitchFamily="34" charset="-120"/>
              </a:rPr>
              <a:t>Introduction to OpenCV:- </a:t>
            </a:r>
            <a:r>
              <a:rPr lang="en-US" sz="1400" kern="0" spc="-35" dirty="0">
                <a:solidFill>
                  <a:schemeClr val="tx2">
                    <a:lumMod val="50000"/>
                  </a:schemeClr>
                </a:solidFill>
                <a:latin typeface="+mj-lt"/>
                <a:ea typeface="Inter" pitchFamily="34" charset="-122"/>
                <a:cs typeface="Inter" pitchFamily="34" charset="-120"/>
              </a:rPr>
              <a:t>OpenCV's advanced computer vision capabilities are utilized for real-time hand gesture recognition and tracking, contributing to the system's interactive and responsive nature.</a:t>
            </a:r>
            <a:endParaRPr lang="en-US" sz="1400" dirty="0">
              <a:solidFill>
                <a:schemeClr val="tx2">
                  <a:lumMod val="50000"/>
                </a:schemeClr>
              </a:solidFill>
              <a:latin typeface="+mj-lt"/>
            </a:endParaRPr>
          </a:p>
        </p:txBody>
      </p:sp>
      <p:sp>
        <p:nvSpPr>
          <p:cNvPr id="9" name="TextBox 8">
            <a:extLst>
              <a:ext uri="{FF2B5EF4-FFF2-40B4-BE49-F238E27FC236}">
                <a16:creationId xmlns:a16="http://schemas.microsoft.com/office/drawing/2014/main" id="{DDFA53D9-EF87-A09D-571D-7238A17F071F}"/>
              </a:ext>
            </a:extLst>
          </p:cNvPr>
          <p:cNvSpPr txBox="1"/>
          <p:nvPr/>
        </p:nvSpPr>
        <p:spPr>
          <a:xfrm>
            <a:off x="467544" y="3477321"/>
            <a:ext cx="8064896" cy="1125757"/>
          </a:xfrm>
          <a:prstGeom prst="rect">
            <a:avLst/>
          </a:prstGeom>
          <a:noFill/>
        </p:spPr>
        <p:txBody>
          <a:bodyPr wrap="square">
            <a:spAutoFit/>
          </a:bodyPr>
          <a:lstStyle/>
          <a:p>
            <a:pPr marL="0" indent="0">
              <a:lnSpc>
                <a:spcPts val="2799"/>
              </a:lnSpc>
              <a:buNone/>
            </a:pPr>
            <a:r>
              <a:rPr lang="en-US" sz="1400" b="1" kern="0" spc="-35" dirty="0">
                <a:solidFill>
                  <a:schemeClr val="tx1">
                    <a:lumMod val="50000"/>
                  </a:schemeClr>
                </a:solidFill>
                <a:latin typeface="+mj-lt"/>
                <a:ea typeface="Inter" pitchFamily="34" charset="-122"/>
                <a:cs typeface="Inter" pitchFamily="34" charset="-120"/>
              </a:rPr>
              <a:t>Usage od speech re</a:t>
            </a:r>
            <a:r>
              <a:rPr lang="en-US" b="1" spc="-35" dirty="0">
                <a:solidFill>
                  <a:schemeClr val="tx1">
                    <a:lumMod val="50000"/>
                  </a:schemeClr>
                </a:solidFill>
                <a:latin typeface="+mj-lt"/>
                <a:ea typeface="Inter" pitchFamily="34" charset="-122"/>
                <a:cs typeface="Inter" pitchFamily="34" charset="-120"/>
              </a:rPr>
              <a:t>cognition library :- </a:t>
            </a:r>
            <a:r>
              <a:rPr lang="en-US" sz="1400" kern="0" spc="-35" dirty="0">
                <a:solidFill>
                  <a:schemeClr val="tx2">
                    <a:lumMod val="50000"/>
                  </a:schemeClr>
                </a:solidFill>
                <a:latin typeface="+mj-lt"/>
                <a:ea typeface="Inter" pitchFamily="34" charset="-122"/>
                <a:cs typeface="Inter" pitchFamily="34" charset="-120"/>
              </a:rPr>
              <a:t>The integration of a speech recognition library enables presenters to effortlessly control and navigate slides using voice commands with high accuracy and </a:t>
            </a:r>
            <a:r>
              <a:rPr lang="en-US" sz="1400" kern="0" spc="-35" dirty="0" err="1">
                <a:solidFill>
                  <a:schemeClr val="tx2">
                    <a:lumMod val="50000"/>
                  </a:schemeClr>
                </a:solidFill>
                <a:latin typeface="+mj-lt"/>
                <a:ea typeface="Inter" pitchFamily="34" charset="-122"/>
                <a:cs typeface="Inter" pitchFamily="34" charset="-120"/>
              </a:rPr>
              <a:t>reliable</a:t>
            </a:r>
            <a:r>
              <a:rPr lang="en-US" sz="1400" kern="0" spc="-35" dirty="0" err="1">
                <a:solidFill>
                  <a:srgbClr val="E5E0DF"/>
                </a:solidFill>
                <a:latin typeface="Inter" pitchFamily="34" charset="0"/>
                <a:ea typeface="Inter" pitchFamily="34" charset="-122"/>
                <a:cs typeface="Inter" pitchFamily="34" charset="-120"/>
              </a:rPr>
              <a:t>bility</a:t>
            </a:r>
            <a:r>
              <a:rPr lang="en-US" sz="1400" kern="0" spc="-35" dirty="0">
                <a:solidFill>
                  <a:srgbClr val="E5E0DF"/>
                </a:solidFill>
                <a:latin typeface="Inter" pitchFamily="34" charset="0"/>
                <a:ea typeface="Inter" pitchFamily="34" charset="-122"/>
                <a:cs typeface="Inter" pitchFamily="34" charset="-120"/>
              </a:rPr>
              <a:t>.</a:t>
            </a:r>
            <a:endParaRPr lang="en-US" sz="1400" dirty="0"/>
          </a:p>
        </p:txBody>
      </p:sp>
    </p:spTree>
    <p:extLst>
      <p:ext uri="{BB962C8B-B14F-4D97-AF65-F5344CB8AC3E}">
        <p14:creationId xmlns:p14="http://schemas.microsoft.com/office/powerpoint/2010/main" val="330323003"/>
      </p:ext>
    </p:extLst>
  </p:cSld>
  <p:clrMapOvr>
    <a:masterClrMapping/>
  </p:clrMapOvr>
</p:sld>
</file>

<file path=ppt/theme/theme1.xml><?xml version="1.0" encoding="utf-8"?>
<a:theme xmlns:a="http://schemas.openxmlformats.org/drawingml/2006/main" name="AI Incident Automation Pitch Deck by Slidesgo">
  <a:themeElements>
    <a:clrScheme name="Simple Light">
      <a:dk1>
        <a:srgbClr val="012169"/>
      </a:dk1>
      <a:lt1>
        <a:srgbClr val="0048A7"/>
      </a:lt1>
      <a:dk2>
        <a:srgbClr val="0388E5"/>
      </a:dk2>
      <a:lt2>
        <a:srgbClr val="3ED4FD"/>
      </a:lt2>
      <a:accent1>
        <a:srgbClr val="DAF2FE"/>
      </a:accent1>
      <a:accent2>
        <a:srgbClr val="6746B9"/>
      </a:accent2>
      <a:accent3>
        <a:srgbClr val="AD8DFF"/>
      </a:accent3>
      <a:accent4>
        <a:srgbClr val="FFFFFF"/>
      </a:accent4>
      <a:accent5>
        <a:srgbClr val="FFFFFF"/>
      </a:accent5>
      <a:accent6>
        <a:srgbClr val="FFFFFF"/>
      </a:accent6>
      <a:hlink>
        <a:srgbClr val="01216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4576</TotalTime>
  <Words>1331</Words>
  <Application>Microsoft Office PowerPoint</Application>
  <PresentationFormat>On-screen Show (16:9)</PresentationFormat>
  <Paragraphs>139</Paragraphs>
  <Slides>16</Slides>
  <Notes>6</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16</vt:i4>
      </vt:variant>
    </vt:vector>
  </HeadingPairs>
  <TitlesOfParts>
    <vt:vector size="31" baseType="lpstr">
      <vt:lpstr>Franklin Gothic Medium Cond</vt:lpstr>
      <vt:lpstr>Albert Sans</vt:lpstr>
      <vt:lpstr>Algerian</vt:lpstr>
      <vt:lpstr>Segoe UI Emoji</vt:lpstr>
      <vt:lpstr>Times New Roman</vt:lpstr>
      <vt:lpstr>Calibri</vt:lpstr>
      <vt:lpstr>Bebas Neue</vt:lpstr>
      <vt:lpstr>Inter</vt:lpstr>
      <vt:lpstr>Sylfaen</vt:lpstr>
      <vt:lpstr>Arial</vt:lpstr>
      <vt:lpstr>Sitka Text</vt:lpstr>
      <vt:lpstr>Söhne</vt:lpstr>
      <vt:lpstr>Goudy Old Style</vt:lpstr>
      <vt:lpstr>Arial Rounded MT Bold</vt:lpstr>
      <vt:lpstr>AI Incident Automation Pitch Deck by Slidesgo</vt:lpstr>
      <vt:lpstr> DEPARTMENT OF AI&amp;DS ENGINEERING DR. D. Y. PATIL INSTITUTE OF TECHNOLOGY,  PIMPRI, PUNE </vt:lpstr>
      <vt:lpstr>TABLE OF CONTENTS</vt:lpstr>
      <vt:lpstr>DOMAIN:  Machine Learning and Large Language Models (ML and LLM) </vt:lpstr>
      <vt:lpstr>Brief Introduction</vt:lpstr>
      <vt:lpstr>Motivation : Need, Relevance and Scope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Ketan</dc:creator>
  <cp:lastModifiedBy>Snehal Budale</cp:lastModifiedBy>
  <cp:revision>202</cp:revision>
  <dcterms:modified xsi:type="dcterms:W3CDTF">2024-12-31T17:17:21Z</dcterms:modified>
</cp:coreProperties>
</file>